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08" r:id="rId2"/>
    <p:sldId id="328" r:id="rId3"/>
    <p:sldId id="332" r:id="rId4"/>
    <p:sldId id="321" r:id="rId5"/>
    <p:sldId id="331" r:id="rId6"/>
    <p:sldId id="330" r:id="rId7"/>
    <p:sldId id="374" r:id="rId8"/>
    <p:sldId id="336" r:id="rId9"/>
    <p:sldId id="338" r:id="rId10"/>
    <p:sldId id="339" r:id="rId11"/>
    <p:sldId id="337" r:id="rId12"/>
    <p:sldId id="341" r:id="rId13"/>
    <p:sldId id="342" r:id="rId14"/>
    <p:sldId id="373" r:id="rId15"/>
    <p:sldId id="375" r:id="rId16"/>
    <p:sldId id="344" r:id="rId17"/>
    <p:sldId id="346" r:id="rId18"/>
    <p:sldId id="348" r:id="rId19"/>
    <p:sldId id="351" r:id="rId20"/>
    <p:sldId id="350" r:id="rId21"/>
    <p:sldId id="352" r:id="rId22"/>
    <p:sldId id="357" r:id="rId23"/>
    <p:sldId id="358" r:id="rId24"/>
    <p:sldId id="376" r:id="rId25"/>
    <p:sldId id="377" r:id="rId26"/>
    <p:sldId id="355" r:id="rId27"/>
    <p:sldId id="364" r:id="rId28"/>
    <p:sldId id="366" r:id="rId29"/>
    <p:sldId id="368" r:id="rId30"/>
    <p:sldId id="369" r:id="rId31"/>
    <p:sldId id="370" r:id="rId32"/>
    <p:sldId id="371" r:id="rId33"/>
    <p:sldId id="363" r:id="rId34"/>
    <p:sldId id="372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92AA2"/>
    <a:srgbClr val="FE230C"/>
    <a:srgbClr val="1D149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4B2AFC-3A39-4F43-AD0B-ABA09AB9CE8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4B0153C-3076-4B58-A432-CB5D44BBDB13}">
      <dgm:prSet phldrT="[文本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zh-CN" altLang="en-US" dirty="0" smtClean="0"/>
            <a:t>严重的代谢性酸中毒</a:t>
          </a:r>
          <a:endParaRPr lang="zh-CN" altLang="en-US" dirty="0"/>
        </a:p>
      </dgm:t>
    </dgm:pt>
    <dgm:pt modelId="{82A7FCAA-E3EF-4F4F-9866-C38528838935}" type="parTrans" cxnId="{E8EA2F7F-8372-40B8-8E64-E68B0B832E65}">
      <dgm:prSet/>
      <dgm:spPr/>
      <dgm:t>
        <a:bodyPr/>
        <a:lstStyle/>
        <a:p>
          <a:endParaRPr lang="zh-CN" altLang="en-US"/>
        </a:p>
      </dgm:t>
    </dgm:pt>
    <dgm:pt modelId="{BED1563F-01E5-44C3-9FEC-B4AFE2824FFC}" type="sibTrans" cxnId="{E8EA2F7F-8372-40B8-8E64-E68B0B832E65}">
      <dgm:prSet/>
      <dgm:spPr>
        <a:solidFill>
          <a:srgbClr val="0070C0"/>
        </a:solidFill>
      </dgm:spPr>
      <dgm:t>
        <a:bodyPr/>
        <a:lstStyle/>
        <a:p>
          <a:endParaRPr lang="zh-CN" altLang="en-US"/>
        </a:p>
      </dgm:t>
    </dgm:pt>
    <dgm:pt modelId="{FEEF210A-EE56-4182-92D7-A39C5D93B518}">
      <dgm:prSet phldrT="[文本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zh-CN" altLang="en-US" dirty="0" smtClean="0"/>
            <a:t>血</a:t>
          </a:r>
          <a:r>
            <a:rPr lang="zh-CN" altLang="en-US" dirty="0" smtClean="0"/>
            <a:t>中</a:t>
          </a:r>
          <a:r>
            <a:rPr lang="en-US" altLang="zh-CN" dirty="0" smtClean="0"/>
            <a:t>pH</a:t>
          </a:r>
          <a:r>
            <a:rPr lang="zh-CN" altLang="en-US" dirty="0" smtClean="0"/>
            <a:t>降低</a:t>
          </a:r>
          <a:endParaRPr lang="zh-CN" altLang="en-US" dirty="0"/>
        </a:p>
      </dgm:t>
    </dgm:pt>
    <dgm:pt modelId="{733B79EC-4F42-443B-985B-9FD3DD61F29E}" type="parTrans" cxnId="{3CC6DB1C-0EC9-4562-BCBF-D924619B816C}">
      <dgm:prSet/>
      <dgm:spPr/>
      <dgm:t>
        <a:bodyPr/>
        <a:lstStyle/>
        <a:p>
          <a:endParaRPr lang="zh-CN" altLang="en-US"/>
        </a:p>
      </dgm:t>
    </dgm:pt>
    <dgm:pt modelId="{02E78E16-8049-42F2-93B4-21CD58577F3C}" type="sibTrans" cxnId="{3CC6DB1C-0EC9-4562-BCBF-D924619B816C}">
      <dgm:prSet/>
      <dgm:spPr>
        <a:solidFill>
          <a:srgbClr val="0070C0"/>
        </a:solidFill>
      </dgm:spPr>
      <dgm:t>
        <a:bodyPr/>
        <a:lstStyle/>
        <a:p>
          <a:endParaRPr lang="zh-CN" altLang="en-US"/>
        </a:p>
      </dgm:t>
    </dgm:pt>
    <dgm:pt modelId="{DE6AFFA3-C639-4C5A-AC67-E72A86A0ABDF}">
      <dgm:prSet phldrT="[文本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zh-CN" altLang="en-US" dirty="0" smtClean="0"/>
            <a:t>呼吸中枢受刺激（深大呼吸）</a:t>
          </a:r>
          <a:endParaRPr lang="zh-CN" altLang="en-US" dirty="0"/>
        </a:p>
      </dgm:t>
    </dgm:pt>
    <dgm:pt modelId="{ED8BFA14-8A15-4F3F-A320-D1FCA5330803}" type="parTrans" cxnId="{D333A2F6-86F6-4F22-8EFA-53F93D86D99F}">
      <dgm:prSet/>
      <dgm:spPr/>
      <dgm:t>
        <a:bodyPr/>
        <a:lstStyle/>
        <a:p>
          <a:endParaRPr lang="zh-CN" altLang="en-US"/>
        </a:p>
      </dgm:t>
    </dgm:pt>
    <dgm:pt modelId="{ED06BA30-9C21-4BF1-A3AC-FAEB263B5E8D}" type="sibTrans" cxnId="{D333A2F6-86F6-4F22-8EFA-53F93D86D99F}">
      <dgm:prSet/>
      <dgm:spPr>
        <a:solidFill>
          <a:srgbClr val="0070C0"/>
        </a:solidFill>
      </dgm:spPr>
      <dgm:t>
        <a:bodyPr/>
        <a:lstStyle/>
        <a:p>
          <a:endParaRPr lang="zh-CN" altLang="en-US"/>
        </a:p>
      </dgm:t>
    </dgm:pt>
    <dgm:pt modelId="{50985B3C-0670-4955-A248-B374D15C5F34}">
      <dgm:prSet phldrT="[文本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zh-CN" altLang="en-US" dirty="0" smtClean="0"/>
            <a:t>肺中</a:t>
          </a:r>
          <a:r>
            <a:rPr lang="zh-CN" altLang="en-US" dirty="0" smtClean="0"/>
            <a:t>排出过多</a:t>
          </a:r>
          <a:r>
            <a:rPr lang="zh-CN" altLang="en-US" dirty="0" smtClean="0"/>
            <a:t>的</a:t>
          </a:r>
          <a:r>
            <a:rPr lang="en-US" altLang="zh-CN" dirty="0" smtClean="0"/>
            <a:t>CO</a:t>
          </a:r>
          <a:r>
            <a:rPr lang="en-US" altLang="zh-CN" baseline="-25000" dirty="0" smtClean="0"/>
            <a:t>2</a:t>
          </a:r>
          <a:r>
            <a:rPr lang="zh-CN" altLang="en-US" dirty="0" smtClean="0"/>
            <a:t>调节酸碱平衡</a:t>
          </a:r>
          <a:endParaRPr lang="zh-CN" altLang="en-US" dirty="0"/>
        </a:p>
      </dgm:t>
    </dgm:pt>
    <dgm:pt modelId="{16F5EDB7-C728-4FAB-BD34-28CB57367A9A}" type="parTrans" cxnId="{6107EF54-0A55-4F0C-954B-1AC90299CA5A}">
      <dgm:prSet/>
      <dgm:spPr/>
      <dgm:t>
        <a:bodyPr/>
        <a:lstStyle/>
        <a:p>
          <a:endParaRPr lang="zh-CN" altLang="en-US"/>
        </a:p>
      </dgm:t>
    </dgm:pt>
    <dgm:pt modelId="{59ACF283-DFFD-425B-9485-751FD3352D76}" type="sibTrans" cxnId="{6107EF54-0A55-4F0C-954B-1AC90299CA5A}">
      <dgm:prSet/>
      <dgm:spPr/>
      <dgm:t>
        <a:bodyPr/>
        <a:lstStyle/>
        <a:p>
          <a:endParaRPr lang="zh-CN" altLang="en-US"/>
        </a:p>
      </dgm:t>
    </dgm:pt>
    <dgm:pt modelId="{82FB5267-F1C1-4B36-A998-16E60F15420A}" type="pres">
      <dgm:prSet presAssocID="{944B2AFC-3A39-4F43-AD0B-ABA09AB9CE80}" presName="Name0" presStyleCnt="0">
        <dgm:presLayoutVars>
          <dgm:dir/>
          <dgm:resizeHandles val="exact"/>
        </dgm:presLayoutVars>
      </dgm:prSet>
      <dgm:spPr/>
    </dgm:pt>
    <dgm:pt modelId="{4B82A77E-54DC-4D56-9FBD-417B57DF6B10}" type="pres">
      <dgm:prSet presAssocID="{94B0153C-3076-4B58-A432-CB5D44BBDB1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B60E41-CC6A-47A9-8B83-EFF74C4CB9BC}" type="pres">
      <dgm:prSet presAssocID="{BED1563F-01E5-44C3-9FEC-B4AFE2824FFC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2AC85913-24DF-478F-A001-C201A504A167}" type="pres">
      <dgm:prSet presAssocID="{BED1563F-01E5-44C3-9FEC-B4AFE2824FFC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6CFE82BA-772B-4C0D-9B4D-BAA9A8F34F27}" type="pres">
      <dgm:prSet presAssocID="{FEEF210A-EE56-4182-92D7-A39C5D93B51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0675940-3C14-48D1-9FD0-2A7207B353F7}" type="pres">
      <dgm:prSet presAssocID="{02E78E16-8049-42F2-93B4-21CD58577F3C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865FD7E2-7F53-4B60-8A84-0CB4C6D1A96B}" type="pres">
      <dgm:prSet presAssocID="{02E78E16-8049-42F2-93B4-21CD58577F3C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B2424B99-BEBD-4518-8FC1-D8D7E8581F4E}" type="pres">
      <dgm:prSet presAssocID="{DE6AFFA3-C639-4C5A-AC67-E72A86A0ABD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95CC4B0-F50C-4784-89EC-0BE365CE0005}" type="pres">
      <dgm:prSet presAssocID="{ED06BA30-9C21-4BF1-A3AC-FAEB263B5E8D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F4E5898D-F629-4A9D-9D1E-200AEBBD7360}" type="pres">
      <dgm:prSet presAssocID="{ED06BA30-9C21-4BF1-A3AC-FAEB263B5E8D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D362D25C-1598-467C-8061-C11699D022DB}" type="pres">
      <dgm:prSet presAssocID="{50985B3C-0670-4955-A248-B374D15C5F3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99428C1-41E2-4B96-8DFB-B962F80D1EE5}" type="presOf" srcId="{50985B3C-0670-4955-A248-B374D15C5F34}" destId="{D362D25C-1598-467C-8061-C11699D022DB}" srcOrd="0" destOrd="0" presId="urn:microsoft.com/office/officeart/2005/8/layout/process1"/>
    <dgm:cxn modelId="{ED588E9E-401D-4B44-BBF1-80584DC00792}" type="presOf" srcId="{DE6AFFA3-C639-4C5A-AC67-E72A86A0ABDF}" destId="{B2424B99-BEBD-4518-8FC1-D8D7E8581F4E}" srcOrd="0" destOrd="0" presId="urn:microsoft.com/office/officeart/2005/8/layout/process1"/>
    <dgm:cxn modelId="{DF480E21-9800-4F85-8D1E-028B4C9FBAB3}" type="presOf" srcId="{944B2AFC-3A39-4F43-AD0B-ABA09AB9CE80}" destId="{82FB5267-F1C1-4B36-A998-16E60F15420A}" srcOrd="0" destOrd="0" presId="urn:microsoft.com/office/officeart/2005/8/layout/process1"/>
    <dgm:cxn modelId="{E8EA2F7F-8372-40B8-8E64-E68B0B832E65}" srcId="{944B2AFC-3A39-4F43-AD0B-ABA09AB9CE80}" destId="{94B0153C-3076-4B58-A432-CB5D44BBDB13}" srcOrd="0" destOrd="0" parTransId="{82A7FCAA-E3EF-4F4F-9866-C38528838935}" sibTransId="{BED1563F-01E5-44C3-9FEC-B4AFE2824FFC}"/>
    <dgm:cxn modelId="{17241059-49E2-4D00-A075-C77E4AE1DE5F}" type="presOf" srcId="{BED1563F-01E5-44C3-9FEC-B4AFE2824FFC}" destId="{2AC85913-24DF-478F-A001-C201A504A167}" srcOrd="1" destOrd="0" presId="urn:microsoft.com/office/officeart/2005/8/layout/process1"/>
    <dgm:cxn modelId="{6107EF54-0A55-4F0C-954B-1AC90299CA5A}" srcId="{944B2AFC-3A39-4F43-AD0B-ABA09AB9CE80}" destId="{50985B3C-0670-4955-A248-B374D15C5F34}" srcOrd="3" destOrd="0" parTransId="{16F5EDB7-C728-4FAB-BD34-28CB57367A9A}" sibTransId="{59ACF283-DFFD-425B-9485-751FD3352D76}"/>
    <dgm:cxn modelId="{E565D198-9864-4006-A14D-D63274B691D0}" type="presOf" srcId="{94B0153C-3076-4B58-A432-CB5D44BBDB13}" destId="{4B82A77E-54DC-4D56-9FBD-417B57DF6B10}" srcOrd="0" destOrd="0" presId="urn:microsoft.com/office/officeart/2005/8/layout/process1"/>
    <dgm:cxn modelId="{D333A2F6-86F6-4F22-8EFA-53F93D86D99F}" srcId="{944B2AFC-3A39-4F43-AD0B-ABA09AB9CE80}" destId="{DE6AFFA3-C639-4C5A-AC67-E72A86A0ABDF}" srcOrd="2" destOrd="0" parTransId="{ED8BFA14-8A15-4F3F-A320-D1FCA5330803}" sibTransId="{ED06BA30-9C21-4BF1-A3AC-FAEB263B5E8D}"/>
    <dgm:cxn modelId="{5F476136-AEC7-4B09-8E9F-D5E5EA899D61}" type="presOf" srcId="{BED1563F-01E5-44C3-9FEC-B4AFE2824FFC}" destId="{12B60E41-CC6A-47A9-8B83-EFF74C4CB9BC}" srcOrd="0" destOrd="0" presId="urn:microsoft.com/office/officeart/2005/8/layout/process1"/>
    <dgm:cxn modelId="{3CC6DB1C-0EC9-4562-BCBF-D924619B816C}" srcId="{944B2AFC-3A39-4F43-AD0B-ABA09AB9CE80}" destId="{FEEF210A-EE56-4182-92D7-A39C5D93B518}" srcOrd="1" destOrd="0" parTransId="{733B79EC-4F42-443B-985B-9FD3DD61F29E}" sibTransId="{02E78E16-8049-42F2-93B4-21CD58577F3C}"/>
    <dgm:cxn modelId="{1158299C-BEAA-4E57-92CA-02B28C4F3835}" type="presOf" srcId="{02E78E16-8049-42F2-93B4-21CD58577F3C}" destId="{C0675940-3C14-48D1-9FD0-2A7207B353F7}" srcOrd="0" destOrd="0" presId="urn:microsoft.com/office/officeart/2005/8/layout/process1"/>
    <dgm:cxn modelId="{B1ECFBEC-D4E7-4F36-A8C2-677F4D20627F}" type="presOf" srcId="{ED06BA30-9C21-4BF1-A3AC-FAEB263B5E8D}" destId="{295CC4B0-F50C-4784-89EC-0BE365CE0005}" srcOrd="0" destOrd="0" presId="urn:microsoft.com/office/officeart/2005/8/layout/process1"/>
    <dgm:cxn modelId="{D1E282D1-D700-4A18-8F53-E40199B788A1}" type="presOf" srcId="{ED06BA30-9C21-4BF1-A3AC-FAEB263B5E8D}" destId="{F4E5898D-F629-4A9D-9D1E-200AEBBD7360}" srcOrd="1" destOrd="0" presId="urn:microsoft.com/office/officeart/2005/8/layout/process1"/>
    <dgm:cxn modelId="{7050B3F4-2617-4128-BD79-67A76489CEEC}" type="presOf" srcId="{FEEF210A-EE56-4182-92D7-A39C5D93B518}" destId="{6CFE82BA-772B-4C0D-9B4D-BAA9A8F34F27}" srcOrd="0" destOrd="0" presId="urn:microsoft.com/office/officeart/2005/8/layout/process1"/>
    <dgm:cxn modelId="{FBBD3064-F973-417B-B9F2-A886F5AF96FE}" type="presOf" srcId="{02E78E16-8049-42F2-93B4-21CD58577F3C}" destId="{865FD7E2-7F53-4B60-8A84-0CB4C6D1A96B}" srcOrd="1" destOrd="0" presId="urn:microsoft.com/office/officeart/2005/8/layout/process1"/>
    <dgm:cxn modelId="{BCF10F29-D20A-4025-BA70-9D8B13F385A7}" type="presParOf" srcId="{82FB5267-F1C1-4B36-A998-16E60F15420A}" destId="{4B82A77E-54DC-4D56-9FBD-417B57DF6B10}" srcOrd="0" destOrd="0" presId="urn:microsoft.com/office/officeart/2005/8/layout/process1"/>
    <dgm:cxn modelId="{710BA10B-8A30-40AC-B0F9-5847EC03DE64}" type="presParOf" srcId="{82FB5267-F1C1-4B36-A998-16E60F15420A}" destId="{12B60E41-CC6A-47A9-8B83-EFF74C4CB9BC}" srcOrd="1" destOrd="0" presId="urn:microsoft.com/office/officeart/2005/8/layout/process1"/>
    <dgm:cxn modelId="{E70F58F6-AA78-4711-977D-518B034B0038}" type="presParOf" srcId="{12B60E41-CC6A-47A9-8B83-EFF74C4CB9BC}" destId="{2AC85913-24DF-478F-A001-C201A504A167}" srcOrd="0" destOrd="0" presId="urn:microsoft.com/office/officeart/2005/8/layout/process1"/>
    <dgm:cxn modelId="{8EEEA7E5-B9C1-4219-9B77-82708A189C00}" type="presParOf" srcId="{82FB5267-F1C1-4B36-A998-16E60F15420A}" destId="{6CFE82BA-772B-4C0D-9B4D-BAA9A8F34F27}" srcOrd="2" destOrd="0" presId="urn:microsoft.com/office/officeart/2005/8/layout/process1"/>
    <dgm:cxn modelId="{CAC84466-ED95-41D7-A928-C3C7A6CF8C49}" type="presParOf" srcId="{82FB5267-F1C1-4B36-A998-16E60F15420A}" destId="{C0675940-3C14-48D1-9FD0-2A7207B353F7}" srcOrd="3" destOrd="0" presId="urn:microsoft.com/office/officeart/2005/8/layout/process1"/>
    <dgm:cxn modelId="{77D50DEC-0327-449B-893F-A8689E8391C6}" type="presParOf" srcId="{C0675940-3C14-48D1-9FD0-2A7207B353F7}" destId="{865FD7E2-7F53-4B60-8A84-0CB4C6D1A96B}" srcOrd="0" destOrd="0" presId="urn:microsoft.com/office/officeart/2005/8/layout/process1"/>
    <dgm:cxn modelId="{29DF3492-F29A-4FD6-8609-1FBAD6A4FD2A}" type="presParOf" srcId="{82FB5267-F1C1-4B36-A998-16E60F15420A}" destId="{B2424B99-BEBD-4518-8FC1-D8D7E8581F4E}" srcOrd="4" destOrd="0" presId="urn:microsoft.com/office/officeart/2005/8/layout/process1"/>
    <dgm:cxn modelId="{BF16A951-3304-4496-9B5A-DF4E7971F4FD}" type="presParOf" srcId="{82FB5267-F1C1-4B36-A998-16E60F15420A}" destId="{295CC4B0-F50C-4784-89EC-0BE365CE0005}" srcOrd="5" destOrd="0" presId="urn:microsoft.com/office/officeart/2005/8/layout/process1"/>
    <dgm:cxn modelId="{CCAAAD1E-23D5-4B3D-A1C3-8524075FBFB3}" type="presParOf" srcId="{295CC4B0-F50C-4784-89EC-0BE365CE0005}" destId="{F4E5898D-F629-4A9D-9D1E-200AEBBD7360}" srcOrd="0" destOrd="0" presId="urn:microsoft.com/office/officeart/2005/8/layout/process1"/>
    <dgm:cxn modelId="{8C62AB8F-C651-4498-B1A4-87785398F0FB}" type="presParOf" srcId="{82FB5267-F1C1-4B36-A998-16E60F15420A}" destId="{D362D25C-1598-467C-8061-C11699D022DB}" srcOrd="6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82A77E-54DC-4D56-9FBD-417B57DF6B10}">
      <dsp:nvSpPr>
        <dsp:cNvPr id="0" name=""/>
        <dsp:cNvSpPr/>
      </dsp:nvSpPr>
      <dsp:spPr>
        <a:xfrm>
          <a:off x="3575" y="1086956"/>
          <a:ext cx="1563413" cy="102599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严重的代谢性酸中毒</a:t>
          </a:r>
          <a:endParaRPr lang="zh-CN" altLang="en-US" sz="1800" kern="1200" dirty="0"/>
        </a:p>
      </dsp:txBody>
      <dsp:txXfrm>
        <a:off x="33625" y="1117006"/>
        <a:ext cx="1503313" cy="965890"/>
      </dsp:txXfrm>
    </dsp:sp>
    <dsp:sp modelId="{12B60E41-CC6A-47A9-8B83-EFF74C4CB9BC}">
      <dsp:nvSpPr>
        <dsp:cNvPr id="0" name=""/>
        <dsp:cNvSpPr/>
      </dsp:nvSpPr>
      <dsp:spPr>
        <a:xfrm>
          <a:off x="1723331" y="1406088"/>
          <a:ext cx="331443" cy="387726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1723331" y="1483633"/>
        <a:ext cx="232010" cy="232636"/>
      </dsp:txXfrm>
    </dsp:sp>
    <dsp:sp modelId="{6CFE82BA-772B-4C0D-9B4D-BAA9A8F34F27}">
      <dsp:nvSpPr>
        <dsp:cNvPr id="0" name=""/>
        <dsp:cNvSpPr/>
      </dsp:nvSpPr>
      <dsp:spPr>
        <a:xfrm>
          <a:off x="2192355" y="1086956"/>
          <a:ext cx="1563413" cy="102599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血</a:t>
          </a:r>
          <a:r>
            <a:rPr lang="zh-CN" altLang="en-US" sz="1800" kern="1200" dirty="0" smtClean="0"/>
            <a:t>中</a:t>
          </a:r>
          <a:r>
            <a:rPr lang="en-US" altLang="zh-CN" sz="1800" kern="1200" dirty="0" smtClean="0"/>
            <a:t>pH</a:t>
          </a:r>
          <a:r>
            <a:rPr lang="zh-CN" altLang="en-US" sz="1800" kern="1200" dirty="0" smtClean="0"/>
            <a:t>降低</a:t>
          </a:r>
          <a:endParaRPr lang="zh-CN" altLang="en-US" sz="1800" kern="1200" dirty="0"/>
        </a:p>
      </dsp:txBody>
      <dsp:txXfrm>
        <a:off x="2222405" y="1117006"/>
        <a:ext cx="1503313" cy="965890"/>
      </dsp:txXfrm>
    </dsp:sp>
    <dsp:sp modelId="{C0675940-3C14-48D1-9FD0-2A7207B353F7}">
      <dsp:nvSpPr>
        <dsp:cNvPr id="0" name=""/>
        <dsp:cNvSpPr/>
      </dsp:nvSpPr>
      <dsp:spPr>
        <a:xfrm>
          <a:off x="3912110" y="1406088"/>
          <a:ext cx="331443" cy="387726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3912110" y="1483633"/>
        <a:ext cx="232010" cy="232636"/>
      </dsp:txXfrm>
    </dsp:sp>
    <dsp:sp modelId="{B2424B99-BEBD-4518-8FC1-D8D7E8581F4E}">
      <dsp:nvSpPr>
        <dsp:cNvPr id="0" name=""/>
        <dsp:cNvSpPr/>
      </dsp:nvSpPr>
      <dsp:spPr>
        <a:xfrm>
          <a:off x="4381134" y="1086956"/>
          <a:ext cx="1563413" cy="102599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呼吸中枢受刺激（深大呼吸）</a:t>
          </a:r>
          <a:endParaRPr lang="zh-CN" altLang="en-US" sz="1800" kern="1200" dirty="0"/>
        </a:p>
      </dsp:txBody>
      <dsp:txXfrm>
        <a:off x="4411184" y="1117006"/>
        <a:ext cx="1503313" cy="965890"/>
      </dsp:txXfrm>
    </dsp:sp>
    <dsp:sp modelId="{295CC4B0-F50C-4784-89EC-0BE365CE0005}">
      <dsp:nvSpPr>
        <dsp:cNvPr id="0" name=""/>
        <dsp:cNvSpPr/>
      </dsp:nvSpPr>
      <dsp:spPr>
        <a:xfrm>
          <a:off x="6100890" y="1406088"/>
          <a:ext cx="331443" cy="387726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6100890" y="1483633"/>
        <a:ext cx="232010" cy="232636"/>
      </dsp:txXfrm>
    </dsp:sp>
    <dsp:sp modelId="{D362D25C-1598-467C-8061-C11699D022DB}">
      <dsp:nvSpPr>
        <dsp:cNvPr id="0" name=""/>
        <dsp:cNvSpPr/>
      </dsp:nvSpPr>
      <dsp:spPr>
        <a:xfrm>
          <a:off x="6569914" y="1086956"/>
          <a:ext cx="1563413" cy="102599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肺中</a:t>
          </a:r>
          <a:r>
            <a:rPr lang="zh-CN" altLang="en-US" sz="1800" kern="1200" dirty="0" smtClean="0"/>
            <a:t>排出过多</a:t>
          </a:r>
          <a:r>
            <a:rPr lang="zh-CN" altLang="en-US" sz="1800" kern="1200" dirty="0" smtClean="0"/>
            <a:t>的</a:t>
          </a:r>
          <a:r>
            <a:rPr lang="en-US" altLang="zh-CN" sz="1800" kern="1200" dirty="0" smtClean="0"/>
            <a:t>CO</a:t>
          </a:r>
          <a:r>
            <a:rPr lang="en-US" altLang="zh-CN" sz="1800" kern="1200" baseline="-25000" dirty="0" smtClean="0"/>
            <a:t>2</a:t>
          </a:r>
          <a:r>
            <a:rPr lang="zh-CN" altLang="en-US" sz="1800" kern="1200" dirty="0" smtClean="0"/>
            <a:t>调节酸碱平衡</a:t>
          </a:r>
          <a:endParaRPr lang="zh-CN" altLang="en-US" sz="1800" kern="1200" dirty="0"/>
        </a:p>
      </dsp:txBody>
      <dsp:txXfrm>
        <a:off x="6599964" y="1117006"/>
        <a:ext cx="1503313" cy="965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BC61A741-F5C8-4E17-B7C3-5D2EB2B00FE2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4659368A-ADE3-4D96-9993-D43F9B0B4C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412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9368A-ADE3-4D96-9993-D43F9B0B4C34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672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9368A-ADE3-4D96-9993-D43F9B0B4C34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013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8"/>
              <a:ext cx="5742" cy="1184"/>
              <a:chOff x="0" y="2"/>
              <a:chExt cx="5760" cy="1678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17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91812-FF25-45A6-818A-6C85912541E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3014867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B7D90-1009-448F-A41F-3B4F2FB3446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81249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75" y="345157"/>
            <a:ext cx="8077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1976438" indent="-228600">
              <a:buFont typeface="Wingdings" pitchFamily="2" charset="2"/>
              <a:buChar char="ü"/>
              <a:defRPr lang="zh-CN" altLang="en-US" sz="2400" dirty="0">
                <a:solidFill>
                  <a:srgbClr val="00B05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E8B3D-584B-43EE-A4B0-1048467F1F8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24967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8454B-4D2E-4A3E-931B-77DF8E1B2B3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217581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E9CBF-E9D0-486C-A558-E911FD23AD8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671279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A73E-4601-47BD-8786-4AA30F02D4E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759769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04475-3BCC-4CC9-AD62-E45CFC63069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492351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ADDDA-5BC9-4092-A3BB-FCEFB741D04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1969440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9C1DD-E536-4544-B88E-7C8C12314BF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38779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F6BFA-7C1F-4C0B-AE17-E90615723D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  <p:extLst>
      <p:ext uri="{BB962C8B-B14F-4D97-AF65-F5344CB8AC3E}">
        <p14:creationId xmlns:p14="http://schemas.microsoft.com/office/powerpoint/2010/main" val="3057705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75"/>
            <a:ext cx="8610600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4E82874-B588-4FD5-8DAA-A7D2D7C33F3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285750"/>
            <a:ext cx="80772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+mn-ea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B050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zh-CN" dirty="0" smtClean="0">
                <a:latin typeface="宋体" charset="-122"/>
                <a:ea typeface="宋体" charset="-122"/>
              </a:rPr>
              <a:t>第四节 </a:t>
            </a:r>
            <a:r>
              <a:rPr lang="en-US" altLang="zh-CN" dirty="0" smtClean="0">
                <a:latin typeface="宋体" charset="-122"/>
                <a:ea typeface="宋体" charset="-122"/>
              </a:rPr>
              <a:t/>
            </a:r>
            <a:br>
              <a:rPr lang="en-US" altLang="zh-CN" dirty="0" smtClean="0">
                <a:latin typeface="宋体" charset="-122"/>
                <a:ea typeface="宋体" charset="-122"/>
              </a:rPr>
            </a:br>
            <a:r>
              <a:rPr lang="zh-CN" altLang="zh-CN" dirty="0" smtClean="0">
                <a:latin typeface="宋体" charset="-122"/>
                <a:ea typeface="宋体" charset="-122"/>
              </a:rPr>
              <a:t>胸廓与</a:t>
            </a:r>
            <a:r>
              <a:rPr lang="zh-CN" altLang="zh-CN" dirty="0" smtClean="0">
                <a:latin typeface="宋体" charset="-122"/>
                <a:ea typeface="宋体" charset="-122"/>
              </a:rPr>
              <a:t>肺评估</a:t>
            </a:r>
            <a:endParaRPr lang="zh-CN" altLang="zh-CN" dirty="0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二、视诊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 lvl="3"/>
            <a:r>
              <a:rPr altLang="zh-CN" dirty="0" smtClean="0">
                <a:ea typeface="宋体" charset="-122"/>
              </a:rPr>
              <a:t>呼吸深大</a:t>
            </a:r>
            <a:r>
              <a:rPr dirty="0">
                <a:latin typeface="Arial" charset="0"/>
                <a:ea typeface="宋体" charset="-122"/>
              </a:rPr>
              <a:t>：又称</a:t>
            </a:r>
            <a:r>
              <a:rPr altLang="zh-CN" dirty="0">
                <a:ea typeface="宋体" charset="-122"/>
              </a:rPr>
              <a:t>库斯莫尔（</a:t>
            </a:r>
            <a:r>
              <a:rPr lang="en-US" altLang="zh-CN" dirty="0" err="1">
                <a:ea typeface="宋体" charset="-122"/>
              </a:rPr>
              <a:t>Kussmaul</a:t>
            </a:r>
            <a:r>
              <a:rPr altLang="zh-CN" dirty="0">
                <a:ea typeface="宋体" charset="-122"/>
              </a:rPr>
              <a:t>）呼吸</a:t>
            </a:r>
            <a:r>
              <a:rPr dirty="0">
                <a:ea typeface="宋体" charset="-122"/>
              </a:rPr>
              <a:t>。</a:t>
            </a:r>
            <a:endParaRPr lang="en-US" altLang="zh-CN" dirty="0">
              <a:latin typeface="Arial" charset="0"/>
              <a:ea typeface="宋体" charset="-122"/>
            </a:endParaRPr>
          </a:p>
          <a:p>
            <a:pPr lvl="1"/>
            <a:endParaRPr lang="en-US" altLang="zh-CN" dirty="0">
              <a:latin typeface="Arial" charset="0"/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4052849379"/>
              </p:ext>
            </p:extLst>
          </p:nvPr>
        </p:nvGraphicFramePr>
        <p:xfrm>
          <a:off x="467544" y="1556792"/>
          <a:ext cx="8136904" cy="3199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椭圆形标注 7"/>
          <p:cNvSpPr/>
          <p:nvPr/>
        </p:nvSpPr>
        <p:spPr>
          <a:xfrm flipH="1" flipV="1">
            <a:off x="1403350" y="4005263"/>
            <a:ext cx="4824413" cy="2447925"/>
          </a:xfrm>
          <a:prstGeom prst="wedgeEllipse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2295" name="TextBox 8"/>
          <p:cNvSpPr txBox="1">
            <a:spLocks noChangeArrowheads="1"/>
          </p:cNvSpPr>
          <p:nvPr/>
        </p:nvSpPr>
        <p:spPr bwMode="auto">
          <a:xfrm>
            <a:off x="1908175" y="4437063"/>
            <a:ext cx="38163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200" dirty="0">
                <a:latin typeface="楷体" pitchFamily="49" charset="-122"/>
                <a:ea typeface="楷体" pitchFamily="49" charset="-122"/>
              </a:rPr>
              <a:t>深大呼吸</a:t>
            </a:r>
            <a:r>
              <a:rPr lang="zh-CN" altLang="zh-CN" sz="2200" dirty="0">
                <a:latin typeface="楷体" pitchFamily="49" charset="-122"/>
                <a:ea typeface="楷体" pitchFamily="49" charset="-122"/>
              </a:rPr>
              <a:t>特点</a:t>
            </a:r>
            <a:r>
              <a:rPr lang="zh-CN" altLang="en-US" sz="2200" dirty="0"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zh-CN" sz="2200" dirty="0">
                <a:latin typeface="楷体" pitchFamily="49" charset="-122"/>
                <a:ea typeface="楷体" pitchFamily="49" charset="-122"/>
              </a:rPr>
              <a:t>呼吸加深加大，节律均齐</a:t>
            </a:r>
            <a:r>
              <a:rPr lang="zh-CN" altLang="zh-CN" sz="22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200" dirty="0" smtClean="0">
                <a:latin typeface="楷体" pitchFamily="49" charset="-122"/>
                <a:ea typeface="楷体" pitchFamily="49" charset="-122"/>
              </a:rPr>
              <a:t>患者</a:t>
            </a:r>
            <a:r>
              <a:rPr lang="zh-CN" altLang="zh-CN" sz="2200" dirty="0" smtClean="0">
                <a:latin typeface="楷体" pitchFamily="49" charset="-122"/>
                <a:ea typeface="楷体" pitchFamily="49" charset="-122"/>
              </a:rPr>
              <a:t>不</a:t>
            </a:r>
            <a:r>
              <a:rPr lang="zh-CN" altLang="zh-CN" sz="2200" dirty="0">
                <a:latin typeface="楷体" pitchFamily="49" charset="-122"/>
                <a:ea typeface="楷体" pitchFamily="49" charset="-122"/>
              </a:rPr>
              <a:t>感呼吸困难。见于尿毒症酸中毒、糖尿病酮症酸中毒等</a:t>
            </a:r>
            <a:r>
              <a:rPr lang="zh-CN" altLang="en-US" sz="2200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二、视诊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167312"/>
          </a:xfrm>
        </p:spPr>
        <p:txBody>
          <a:bodyPr/>
          <a:lstStyle/>
          <a:p>
            <a:pPr lvl="1"/>
            <a:r>
              <a:rPr lang="zh-CN" altLang="en-US" dirty="0">
                <a:ea typeface="宋体" charset="-122"/>
              </a:rPr>
              <a:t>呼吸节律</a:t>
            </a:r>
            <a:endParaRPr lang="en-US" altLang="zh-CN" dirty="0">
              <a:ea typeface="宋体" charset="-122"/>
            </a:endParaRPr>
          </a:p>
          <a:p>
            <a:pPr lvl="2"/>
            <a:r>
              <a:rPr altLang="zh-CN" dirty="0">
                <a:ea typeface="宋体" charset="-122"/>
              </a:rPr>
              <a:t>正常成</a:t>
            </a:r>
            <a:r>
              <a:rPr dirty="0">
                <a:ea typeface="宋体" charset="-122"/>
              </a:rPr>
              <a:t>人</a:t>
            </a:r>
            <a:r>
              <a:rPr altLang="zh-CN" dirty="0">
                <a:ea typeface="宋体" charset="-122"/>
              </a:rPr>
              <a:t>呼吸节律基本均匀而整齐</a:t>
            </a:r>
            <a:endParaRPr lang="en-US" dirty="0">
              <a:latin typeface="Arial" charset="0"/>
            </a:endParaRPr>
          </a:p>
          <a:p>
            <a:pPr lvl="2"/>
            <a:r>
              <a:rPr altLang="zh-CN" dirty="0">
                <a:ea typeface="宋体" charset="-122"/>
              </a:rPr>
              <a:t>病理状态下，</a:t>
            </a:r>
            <a:r>
              <a:rPr dirty="0">
                <a:ea typeface="宋体" charset="-122"/>
              </a:rPr>
              <a:t>常见的</a:t>
            </a:r>
            <a:r>
              <a:rPr altLang="zh-CN" dirty="0">
                <a:ea typeface="宋体" charset="-122"/>
              </a:rPr>
              <a:t>呼吸节律的变化</a:t>
            </a:r>
            <a:endParaRPr lang="en-US" dirty="0">
              <a:latin typeface="Arial" charset="0"/>
            </a:endParaRPr>
          </a:p>
          <a:p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042988" y="2828925"/>
          <a:ext cx="4681537" cy="3048000"/>
        </p:xfrm>
        <a:graphic>
          <a:graphicData uri="http://schemas.openxmlformats.org/drawingml/2006/table">
            <a:tbl>
              <a:tblPr/>
              <a:tblGrid>
                <a:gridCol w="1774003"/>
                <a:gridCol w="2907534"/>
              </a:tblGrid>
              <a:tr h="2664296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0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正常呼吸</a:t>
                      </a:r>
                      <a:endParaRPr lang="en-US" altLang="zh-CN" sz="2000" b="1" kern="0" dirty="0" smtClean="0">
                        <a:latin typeface="楷体" pitchFamily="49" charset="-122"/>
                        <a:ea typeface="楷体" pitchFamily="49" charset="-122"/>
                        <a:cs typeface="Times New Roman"/>
                      </a:endParaRP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0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潮式呼吸</a:t>
                      </a: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0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间停呼吸</a:t>
                      </a:r>
                      <a:endParaRPr lang="en-US" altLang="zh-CN" sz="2000" b="1" kern="1200" dirty="0" smtClean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  <a:cs typeface="+mn-cs"/>
                      </a:endParaRP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0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抽泣样呼吸</a:t>
                      </a:r>
                      <a:endParaRPr lang="en-US" altLang="zh-CN" sz="2000" b="1" kern="1200" dirty="0" smtClean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  <a:cs typeface="+mn-cs"/>
                      </a:endParaRP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20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叹息样呼吸</a:t>
                      </a:r>
                      <a:endParaRPr lang="zh-CN" sz="2000" b="1" kern="100" dirty="0">
                        <a:latin typeface="楷体" pitchFamily="49" charset="-122"/>
                        <a:ea typeface="楷体" pitchFamily="49" charset="-122"/>
                        <a:cs typeface="Times New Roman"/>
                      </a:endParaRPr>
                    </a:p>
                  </a:txBody>
                  <a:tcPr marL="68595" marR="685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zh-CN" sz="2000" b="1" kern="0" dirty="0">
                        <a:latin typeface="楷体" pitchFamily="49" charset="-122"/>
                        <a:ea typeface="楷体" pitchFamily="49" charset="-122"/>
                        <a:cs typeface="Times New Roman"/>
                      </a:endParaRPr>
                    </a:p>
                  </a:txBody>
                  <a:tcPr marL="68595" marR="685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3320" name="未知"/>
          <p:cNvSpPr>
            <a:spLocks/>
          </p:cNvSpPr>
          <p:nvPr/>
        </p:nvSpPr>
        <p:spPr bwMode="auto">
          <a:xfrm>
            <a:off x="3208338" y="3068638"/>
            <a:ext cx="571500" cy="198437"/>
          </a:xfrm>
          <a:custGeom>
            <a:avLst/>
            <a:gdLst>
              <a:gd name="T0" fmla="*/ 0 w 2700"/>
              <a:gd name="T1" fmla="*/ 312 h 312"/>
              <a:gd name="T2" fmla="*/ 180 w 2700"/>
              <a:gd name="T3" fmla="*/ 0 h 312"/>
              <a:gd name="T4" fmla="*/ 360 w 2700"/>
              <a:gd name="T5" fmla="*/ 312 h 312"/>
              <a:gd name="T6" fmla="*/ 540 w 2700"/>
              <a:gd name="T7" fmla="*/ 0 h 312"/>
              <a:gd name="T8" fmla="*/ 720 w 2700"/>
              <a:gd name="T9" fmla="*/ 312 h 312"/>
              <a:gd name="T10" fmla="*/ 900 w 2700"/>
              <a:gd name="T11" fmla="*/ 0 h 312"/>
              <a:gd name="T12" fmla="*/ 1080 w 2700"/>
              <a:gd name="T13" fmla="*/ 312 h 312"/>
              <a:gd name="T14" fmla="*/ 1260 w 2700"/>
              <a:gd name="T15" fmla="*/ 0 h 312"/>
              <a:gd name="T16" fmla="*/ 1440 w 2700"/>
              <a:gd name="T17" fmla="*/ 312 h 312"/>
              <a:gd name="T18" fmla="*/ 1620 w 2700"/>
              <a:gd name="T19" fmla="*/ 0 h 312"/>
              <a:gd name="T20" fmla="*/ 1800 w 2700"/>
              <a:gd name="T21" fmla="*/ 312 h 312"/>
              <a:gd name="T22" fmla="*/ 1980 w 2700"/>
              <a:gd name="T23" fmla="*/ 0 h 312"/>
              <a:gd name="T24" fmla="*/ 2160 w 2700"/>
              <a:gd name="T25" fmla="*/ 312 h 312"/>
              <a:gd name="T26" fmla="*/ 2340 w 2700"/>
              <a:gd name="T27" fmla="*/ 0 h 312"/>
              <a:gd name="T28" fmla="*/ 2520 w 2700"/>
              <a:gd name="T29" fmla="*/ 312 h 312"/>
              <a:gd name="T30" fmla="*/ 2700 w 2700"/>
              <a:gd name="T31" fmla="*/ 0 h 31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700"/>
              <a:gd name="T49" fmla="*/ 0 h 312"/>
              <a:gd name="T50" fmla="*/ 2700 w 2700"/>
              <a:gd name="T51" fmla="*/ 312 h 31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700" h="312">
                <a:moveTo>
                  <a:pt x="0" y="312"/>
                </a:moveTo>
                <a:cubicBezTo>
                  <a:pt x="60" y="156"/>
                  <a:pt x="120" y="0"/>
                  <a:pt x="180" y="0"/>
                </a:cubicBezTo>
                <a:cubicBezTo>
                  <a:pt x="240" y="0"/>
                  <a:pt x="300" y="312"/>
                  <a:pt x="360" y="312"/>
                </a:cubicBezTo>
                <a:cubicBezTo>
                  <a:pt x="420" y="312"/>
                  <a:pt x="480" y="0"/>
                  <a:pt x="540" y="0"/>
                </a:cubicBezTo>
                <a:cubicBezTo>
                  <a:pt x="600" y="0"/>
                  <a:pt x="660" y="312"/>
                  <a:pt x="720" y="312"/>
                </a:cubicBezTo>
                <a:cubicBezTo>
                  <a:pt x="780" y="312"/>
                  <a:pt x="840" y="0"/>
                  <a:pt x="900" y="0"/>
                </a:cubicBezTo>
                <a:cubicBezTo>
                  <a:pt x="960" y="0"/>
                  <a:pt x="1020" y="312"/>
                  <a:pt x="1080" y="312"/>
                </a:cubicBezTo>
                <a:cubicBezTo>
                  <a:pt x="1140" y="312"/>
                  <a:pt x="1200" y="0"/>
                  <a:pt x="1260" y="0"/>
                </a:cubicBezTo>
                <a:cubicBezTo>
                  <a:pt x="1320" y="0"/>
                  <a:pt x="1380" y="312"/>
                  <a:pt x="1440" y="312"/>
                </a:cubicBezTo>
                <a:cubicBezTo>
                  <a:pt x="1500" y="312"/>
                  <a:pt x="1560" y="0"/>
                  <a:pt x="1620" y="0"/>
                </a:cubicBezTo>
                <a:cubicBezTo>
                  <a:pt x="1680" y="0"/>
                  <a:pt x="1740" y="312"/>
                  <a:pt x="1800" y="312"/>
                </a:cubicBezTo>
                <a:cubicBezTo>
                  <a:pt x="1860" y="312"/>
                  <a:pt x="1920" y="0"/>
                  <a:pt x="1980" y="0"/>
                </a:cubicBezTo>
                <a:cubicBezTo>
                  <a:pt x="2040" y="0"/>
                  <a:pt x="2100" y="312"/>
                  <a:pt x="2160" y="312"/>
                </a:cubicBezTo>
                <a:cubicBezTo>
                  <a:pt x="2220" y="312"/>
                  <a:pt x="2280" y="0"/>
                  <a:pt x="2340" y="0"/>
                </a:cubicBezTo>
                <a:cubicBezTo>
                  <a:pt x="2400" y="0"/>
                  <a:pt x="2460" y="312"/>
                  <a:pt x="2520" y="312"/>
                </a:cubicBezTo>
                <a:cubicBezTo>
                  <a:pt x="2580" y="312"/>
                  <a:pt x="2670" y="52"/>
                  <a:pt x="270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321" name="Group 2"/>
          <p:cNvGrpSpPr>
            <a:grpSpLocks/>
          </p:cNvGrpSpPr>
          <p:nvPr/>
        </p:nvGrpSpPr>
        <p:grpSpPr bwMode="auto">
          <a:xfrm>
            <a:off x="2843213" y="3627438"/>
            <a:ext cx="1371600" cy="320675"/>
            <a:chOff x="0" y="0"/>
            <a:chExt cx="2520" cy="662"/>
          </a:xfrm>
        </p:grpSpPr>
        <p:grpSp>
          <p:nvGrpSpPr>
            <p:cNvPr id="13343" name="Group 3"/>
            <p:cNvGrpSpPr>
              <a:grpSpLocks/>
            </p:cNvGrpSpPr>
            <p:nvPr/>
          </p:nvGrpSpPr>
          <p:grpSpPr bwMode="auto">
            <a:xfrm>
              <a:off x="0" y="0"/>
              <a:ext cx="1260" cy="662"/>
              <a:chOff x="0" y="0"/>
              <a:chExt cx="3960" cy="1456"/>
            </a:xfrm>
          </p:grpSpPr>
          <p:sp>
            <p:nvSpPr>
              <p:cNvPr id="13349" name="Freeform 4"/>
              <p:cNvSpPr>
                <a:spLocks/>
              </p:cNvSpPr>
              <p:nvPr/>
            </p:nvSpPr>
            <p:spPr bwMode="auto">
              <a:xfrm>
                <a:off x="360" y="0"/>
                <a:ext cx="3240" cy="1456"/>
              </a:xfrm>
              <a:custGeom>
                <a:avLst/>
                <a:gdLst>
                  <a:gd name="T0" fmla="*/ 0 w 3240"/>
                  <a:gd name="T1" fmla="*/ 806 h 1456"/>
                  <a:gd name="T2" fmla="*/ 180 w 3240"/>
                  <a:gd name="T3" fmla="*/ 650 h 1456"/>
                  <a:gd name="T4" fmla="*/ 360 w 3240"/>
                  <a:gd name="T5" fmla="*/ 806 h 1456"/>
                  <a:gd name="T6" fmla="*/ 540 w 3240"/>
                  <a:gd name="T7" fmla="*/ 494 h 1456"/>
                  <a:gd name="T8" fmla="*/ 720 w 3240"/>
                  <a:gd name="T9" fmla="*/ 962 h 1456"/>
                  <a:gd name="T10" fmla="*/ 900 w 3240"/>
                  <a:gd name="T11" fmla="*/ 338 h 1456"/>
                  <a:gd name="T12" fmla="*/ 1080 w 3240"/>
                  <a:gd name="T13" fmla="*/ 1118 h 1456"/>
                  <a:gd name="T14" fmla="*/ 1260 w 3240"/>
                  <a:gd name="T15" fmla="*/ 338 h 1456"/>
                  <a:gd name="T16" fmla="*/ 1440 w 3240"/>
                  <a:gd name="T17" fmla="*/ 1274 h 1456"/>
                  <a:gd name="T18" fmla="*/ 1620 w 3240"/>
                  <a:gd name="T19" fmla="*/ 182 h 1456"/>
                  <a:gd name="T20" fmla="*/ 1800 w 3240"/>
                  <a:gd name="T21" fmla="*/ 1430 h 1456"/>
                  <a:gd name="T22" fmla="*/ 1980 w 3240"/>
                  <a:gd name="T23" fmla="*/ 26 h 1456"/>
                  <a:gd name="T24" fmla="*/ 2160 w 3240"/>
                  <a:gd name="T25" fmla="*/ 1274 h 1456"/>
                  <a:gd name="T26" fmla="*/ 2340 w 3240"/>
                  <a:gd name="T27" fmla="*/ 182 h 1456"/>
                  <a:gd name="T28" fmla="*/ 2520 w 3240"/>
                  <a:gd name="T29" fmla="*/ 1118 h 1456"/>
                  <a:gd name="T30" fmla="*/ 2700 w 3240"/>
                  <a:gd name="T31" fmla="*/ 494 h 1456"/>
                  <a:gd name="T32" fmla="*/ 2880 w 3240"/>
                  <a:gd name="T33" fmla="*/ 962 h 1456"/>
                  <a:gd name="T34" fmla="*/ 3060 w 3240"/>
                  <a:gd name="T35" fmla="*/ 650 h 1456"/>
                  <a:gd name="T36" fmla="*/ 3240 w 3240"/>
                  <a:gd name="T37" fmla="*/ 806 h 14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40"/>
                  <a:gd name="T58" fmla="*/ 0 h 1456"/>
                  <a:gd name="T59" fmla="*/ 3240 w 3240"/>
                  <a:gd name="T60" fmla="*/ 1456 h 145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40" h="1456">
                    <a:moveTo>
                      <a:pt x="0" y="806"/>
                    </a:moveTo>
                    <a:cubicBezTo>
                      <a:pt x="60" y="728"/>
                      <a:pt x="120" y="650"/>
                      <a:pt x="180" y="650"/>
                    </a:cubicBezTo>
                    <a:cubicBezTo>
                      <a:pt x="240" y="650"/>
                      <a:pt x="300" y="832"/>
                      <a:pt x="360" y="806"/>
                    </a:cubicBezTo>
                    <a:cubicBezTo>
                      <a:pt x="420" y="780"/>
                      <a:pt x="480" y="468"/>
                      <a:pt x="540" y="494"/>
                    </a:cubicBezTo>
                    <a:cubicBezTo>
                      <a:pt x="600" y="520"/>
                      <a:pt x="660" y="988"/>
                      <a:pt x="720" y="962"/>
                    </a:cubicBezTo>
                    <a:cubicBezTo>
                      <a:pt x="780" y="936"/>
                      <a:pt x="840" y="312"/>
                      <a:pt x="900" y="338"/>
                    </a:cubicBezTo>
                    <a:cubicBezTo>
                      <a:pt x="960" y="364"/>
                      <a:pt x="1020" y="1118"/>
                      <a:pt x="1080" y="1118"/>
                    </a:cubicBezTo>
                    <a:cubicBezTo>
                      <a:pt x="1140" y="1118"/>
                      <a:pt x="1200" y="312"/>
                      <a:pt x="1260" y="338"/>
                    </a:cubicBezTo>
                    <a:cubicBezTo>
                      <a:pt x="1320" y="364"/>
                      <a:pt x="1380" y="1300"/>
                      <a:pt x="1440" y="1274"/>
                    </a:cubicBezTo>
                    <a:cubicBezTo>
                      <a:pt x="1500" y="1248"/>
                      <a:pt x="1560" y="156"/>
                      <a:pt x="1620" y="182"/>
                    </a:cubicBezTo>
                    <a:cubicBezTo>
                      <a:pt x="1680" y="208"/>
                      <a:pt x="1740" y="1456"/>
                      <a:pt x="1800" y="1430"/>
                    </a:cubicBezTo>
                    <a:cubicBezTo>
                      <a:pt x="1860" y="1404"/>
                      <a:pt x="1920" y="52"/>
                      <a:pt x="1980" y="26"/>
                    </a:cubicBezTo>
                    <a:cubicBezTo>
                      <a:pt x="2040" y="0"/>
                      <a:pt x="2100" y="1248"/>
                      <a:pt x="2160" y="1274"/>
                    </a:cubicBezTo>
                    <a:cubicBezTo>
                      <a:pt x="2220" y="1300"/>
                      <a:pt x="2280" y="208"/>
                      <a:pt x="2340" y="182"/>
                    </a:cubicBezTo>
                    <a:cubicBezTo>
                      <a:pt x="2400" y="156"/>
                      <a:pt x="2460" y="1066"/>
                      <a:pt x="2520" y="1118"/>
                    </a:cubicBezTo>
                    <a:cubicBezTo>
                      <a:pt x="2580" y="1170"/>
                      <a:pt x="2640" y="520"/>
                      <a:pt x="2700" y="494"/>
                    </a:cubicBezTo>
                    <a:cubicBezTo>
                      <a:pt x="2760" y="468"/>
                      <a:pt x="2820" y="936"/>
                      <a:pt x="2880" y="962"/>
                    </a:cubicBezTo>
                    <a:cubicBezTo>
                      <a:pt x="2940" y="988"/>
                      <a:pt x="3000" y="676"/>
                      <a:pt x="3060" y="650"/>
                    </a:cubicBezTo>
                    <a:cubicBezTo>
                      <a:pt x="3120" y="624"/>
                      <a:pt x="3210" y="780"/>
                      <a:pt x="3240" y="80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3350" name="Group 5"/>
              <p:cNvGrpSpPr>
                <a:grpSpLocks/>
              </p:cNvGrpSpPr>
              <p:nvPr/>
            </p:nvGrpSpPr>
            <p:grpSpPr bwMode="auto">
              <a:xfrm>
                <a:off x="0" y="806"/>
                <a:ext cx="3960" cy="0"/>
                <a:chOff x="0" y="0"/>
                <a:chExt cx="3960" cy="0"/>
              </a:xfrm>
            </p:grpSpPr>
            <p:sp>
              <p:nvSpPr>
                <p:cNvPr id="13351" name="Line 6"/>
                <p:cNvSpPr>
                  <a:spLocks noChangeShapeType="1"/>
                </p:cNvSpPr>
                <p:nvPr/>
              </p:nvSpPr>
              <p:spPr bwMode="auto">
                <a:xfrm>
                  <a:off x="3600" y="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52" name="Line 7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344" name="Group 8"/>
            <p:cNvGrpSpPr>
              <a:grpSpLocks/>
            </p:cNvGrpSpPr>
            <p:nvPr/>
          </p:nvGrpSpPr>
          <p:grpSpPr bwMode="auto">
            <a:xfrm>
              <a:off x="1260" y="0"/>
              <a:ext cx="1260" cy="662"/>
              <a:chOff x="0" y="0"/>
              <a:chExt cx="3960" cy="1456"/>
            </a:xfrm>
          </p:grpSpPr>
          <p:sp>
            <p:nvSpPr>
              <p:cNvPr id="13345" name="Freeform 9"/>
              <p:cNvSpPr>
                <a:spLocks/>
              </p:cNvSpPr>
              <p:nvPr/>
            </p:nvSpPr>
            <p:spPr bwMode="auto">
              <a:xfrm>
                <a:off x="360" y="0"/>
                <a:ext cx="3240" cy="1456"/>
              </a:xfrm>
              <a:custGeom>
                <a:avLst/>
                <a:gdLst>
                  <a:gd name="T0" fmla="*/ 0 w 3240"/>
                  <a:gd name="T1" fmla="*/ 806 h 1456"/>
                  <a:gd name="T2" fmla="*/ 180 w 3240"/>
                  <a:gd name="T3" fmla="*/ 650 h 1456"/>
                  <a:gd name="T4" fmla="*/ 360 w 3240"/>
                  <a:gd name="T5" fmla="*/ 806 h 1456"/>
                  <a:gd name="T6" fmla="*/ 540 w 3240"/>
                  <a:gd name="T7" fmla="*/ 494 h 1456"/>
                  <a:gd name="T8" fmla="*/ 720 w 3240"/>
                  <a:gd name="T9" fmla="*/ 962 h 1456"/>
                  <a:gd name="T10" fmla="*/ 900 w 3240"/>
                  <a:gd name="T11" fmla="*/ 338 h 1456"/>
                  <a:gd name="T12" fmla="*/ 1080 w 3240"/>
                  <a:gd name="T13" fmla="*/ 1118 h 1456"/>
                  <a:gd name="T14" fmla="*/ 1260 w 3240"/>
                  <a:gd name="T15" fmla="*/ 338 h 1456"/>
                  <a:gd name="T16" fmla="*/ 1440 w 3240"/>
                  <a:gd name="T17" fmla="*/ 1274 h 1456"/>
                  <a:gd name="T18" fmla="*/ 1620 w 3240"/>
                  <a:gd name="T19" fmla="*/ 182 h 1456"/>
                  <a:gd name="T20" fmla="*/ 1800 w 3240"/>
                  <a:gd name="T21" fmla="*/ 1430 h 1456"/>
                  <a:gd name="T22" fmla="*/ 1980 w 3240"/>
                  <a:gd name="T23" fmla="*/ 26 h 1456"/>
                  <a:gd name="T24" fmla="*/ 2160 w 3240"/>
                  <a:gd name="T25" fmla="*/ 1274 h 1456"/>
                  <a:gd name="T26" fmla="*/ 2340 w 3240"/>
                  <a:gd name="T27" fmla="*/ 182 h 1456"/>
                  <a:gd name="T28" fmla="*/ 2520 w 3240"/>
                  <a:gd name="T29" fmla="*/ 1118 h 1456"/>
                  <a:gd name="T30" fmla="*/ 2700 w 3240"/>
                  <a:gd name="T31" fmla="*/ 494 h 1456"/>
                  <a:gd name="T32" fmla="*/ 2880 w 3240"/>
                  <a:gd name="T33" fmla="*/ 962 h 1456"/>
                  <a:gd name="T34" fmla="*/ 3060 w 3240"/>
                  <a:gd name="T35" fmla="*/ 650 h 1456"/>
                  <a:gd name="T36" fmla="*/ 3240 w 3240"/>
                  <a:gd name="T37" fmla="*/ 806 h 14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40"/>
                  <a:gd name="T58" fmla="*/ 0 h 1456"/>
                  <a:gd name="T59" fmla="*/ 3240 w 3240"/>
                  <a:gd name="T60" fmla="*/ 1456 h 145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40" h="1456">
                    <a:moveTo>
                      <a:pt x="0" y="806"/>
                    </a:moveTo>
                    <a:cubicBezTo>
                      <a:pt x="60" y="728"/>
                      <a:pt x="120" y="650"/>
                      <a:pt x="180" y="650"/>
                    </a:cubicBezTo>
                    <a:cubicBezTo>
                      <a:pt x="240" y="650"/>
                      <a:pt x="300" y="832"/>
                      <a:pt x="360" y="806"/>
                    </a:cubicBezTo>
                    <a:cubicBezTo>
                      <a:pt x="420" y="780"/>
                      <a:pt x="480" y="468"/>
                      <a:pt x="540" y="494"/>
                    </a:cubicBezTo>
                    <a:cubicBezTo>
                      <a:pt x="600" y="520"/>
                      <a:pt x="660" y="988"/>
                      <a:pt x="720" y="962"/>
                    </a:cubicBezTo>
                    <a:cubicBezTo>
                      <a:pt x="780" y="936"/>
                      <a:pt x="840" y="312"/>
                      <a:pt x="900" y="338"/>
                    </a:cubicBezTo>
                    <a:cubicBezTo>
                      <a:pt x="960" y="364"/>
                      <a:pt x="1020" y="1118"/>
                      <a:pt x="1080" y="1118"/>
                    </a:cubicBezTo>
                    <a:cubicBezTo>
                      <a:pt x="1140" y="1118"/>
                      <a:pt x="1200" y="312"/>
                      <a:pt x="1260" y="338"/>
                    </a:cubicBezTo>
                    <a:cubicBezTo>
                      <a:pt x="1320" y="364"/>
                      <a:pt x="1380" y="1300"/>
                      <a:pt x="1440" y="1274"/>
                    </a:cubicBezTo>
                    <a:cubicBezTo>
                      <a:pt x="1500" y="1248"/>
                      <a:pt x="1560" y="156"/>
                      <a:pt x="1620" y="182"/>
                    </a:cubicBezTo>
                    <a:cubicBezTo>
                      <a:pt x="1680" y="208"/>
                      <a:pt x="1740" y="1456"/>
                      <a:pt x="1800" y="1430"/>
                    </a:cubicBezTo>
                    <a:cubicBezTo>
                      <a:pt x="1860" y="1404"/>
                      <a:pt x="1920" y="52"/>
                      <a:pt x="1980" y="26"/>
                    </a:cubicBezTo>
                    <a:cubicBezTo>
                      <a:pt x="2040" y="0"/>
                      <a:pt x="2100" y="1248"/>
                      <a:pt x="2160" y="1274"/>
                    </a:cubicBezTo>
                    <a:cubicBezTo>
                      <a:pt x="2220" y="1300"/>
                      <a:pt x="2280" y="208"/>
                      <a:pt x="2340" y="182"/>
                    </a:cubicBezTo>
                    <a:cubicBezTo>
                      <a:pt x="2400" y="156"/>
                      <a:pt x="2460" y="1066"/>
                      <a:pt x="2520" y="1118"/>
                    </a:cubicBezTo>
                    <a:cubicBezTo>
                      <a:pt x="2580" y="1170"/>
                      <a:pt x="2640" y="520"/>
                      <a:pt x="2700" y="494"/>
                    </a:cubicBezTo>
                    <a:cubicBezTo>
                      <a:pt x="2760" y="468"/>
                      <a:pt x="2820" y="936"/>
                      <a:pt x="2880" y="962"/>
                    </a:cubicBezTo>
                    <a:cubicBezTo>
                      <a:pt x="2940" y="988"/>
                      <a:pt x="3000" y="676"/>
                      <a:pt x="3060" y="650"/>
                    </a:cubicBezTo>
                    <a:cubicBezTo>
                      <a:pt x="3120" y="624"/>
                      <a:pt x="3210" y="780"/>
                      <a:pt x="3240" y="80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3346" name="Group 10"/>
              <p:cNvGrpSpPr>
                <a:grpSpLocks/>
              </p:cNvGrpSpPr>
              <p:nvPr/>
            </p:nvGrpSpPr>
            <p:grpSpPr bwMode="auto">
              <a:xfrm>
                <a:off x="0" y="806"/>
                <a:ext cx="3960" cy="0"/>
                <a:chOff x="0" y="0"/>
                <a:chExt cx="3960" cy="0"/>
              </a:xfrm>
            </p:grpSpPr>
            <p:sp>
              <p:nvSpPr>
                <p:cNvPr id="13347" name="Line 11"/>
                <p:cNvSpPr>
                  <a:spLocks noChangeShapeType="1"/>
                </p:cNvSpPr>
                <p:nvPr/>
              </p:nvSpPr>
              <p:spPr bwMode="auto">
                <a:xfrm>
                  <a:off x="3600" y="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48" name="Line 12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3322" name="Group 13"/>
          <p:cNvGrpSpPr>
            <a:grpSpLocks/>
          </p:cNvGrpSpPr>
          <p:nvPr/>
        </p:nvGrpSpPr>
        <p:grpSpPr bwMode="auto">
          <a:xfrm>
            <a:off x="2916238" y="4275138"/>
            <a:ext cx="1266825" cy="312737"/>
            <a:chOff x="0" y="0"/>
            <a:chExt cx="2192" cy="494"/>
          </a:xfrm>
        </p:grpSpPr>
        <p:grpSp>
          <p:nvGrpSpPr>
            <p:cNvPr id="13335" name="Group 14"/>
            <p:cNvGrpSpPr>
              <a:grpSpLocks/>
            </p:cNvGrpSpPr>
            <p:nvPr/>
          </p:nvGrpSpPr>
          <p:grpSpPr bwMode="auto">
            <a:xfrm>
              <a:off x="0" y="0"/>
              <a:ext cx="1096" cy="494"/>
              <a:chOff x="0" y="0"/>
              <a:chExt cx="2176" cy="494"/>
            </a:xfrm>
          </p:grpSpPr>
          <p:sp>
            <p:nvSpPr>
              <p:cNvPr id="13340" name="Line 15"/>
              <p:cNvSpPr>
                <a:spLocks noChangeShapeType="1"/>
              </p:cNvSpPr>
              <p:nvPr/>
            </p:nvSpPr>
            <p:spPr bwMode="auto">
              <a:xfrm>
                <a:off x="0" y="338"/>
                <a:ext cx="3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1" name="Freeform 16"/>
              <p:cNvSpPr>
                <a:spLocks/>
              </p:cNvSpPr>
              <p:nvPr/>
            </p:nvSpPr>
            <p:spPr bwMode="auto">
              <a:xfrm>
                <a:off x="376" y="0"/>
                <a:ext cx="1440" cy="494"/>
              </a:xfrm>
              <a:custGeom>
                <a:avLst/>
                <a:gdLst>
                  <a:gd name="T0" fmla="*/ 0 w 1440"/>
                  <a:gd name="T1" fmla="*/ 338 h 494"/>
                  <a:gd name="T2" fmla="*/ 180 w 1440"/>
                  <a:gd name="T3" fmla="*/ 26 h 494"/>
                  <a:gd name="T4" fmla="*/ 360 w 1440"/>
                  <a:gd name="T5" fmla="*/ 494 h 494"/>
                  <a:gd name="T6" fmla="*/ 540 w 1440"/>
                  <a:gd name="T7" fmla="*/ 26 h 494"/>
                  <a:gd name="T8" fmla="*/ 720 w 1440"/>
                  <a:gd name="T9" fmla="*/ 494 h 494"/>
                  <a:gd name="T10" fmla="*/ 900 w 1440"/>
                  <a:gd name="T11" fmla="*/ 26 h 494"/>
                  <a:gd name="T12" fmla="*/ 1080 w 1440"/>
                  <a:gd name="T13" fmla="*/ 494 h 494"/>
                  <a:gd name="T14" fmla="*/ 1260 w 1440"/>
                  <a:gd name="T15" fmla="*/ 26 h 494"/>
                  <a:gd name="T16" fmla="*/ 1440 w 1440"/>
                  <a:gd name="T17" fmla="*/ 338 h 4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40"/>
                  <a:gd name="T28" fmla="*/ 0 h 494"/>
                  <a:gd name="T29" fmla="*/ 1440 w 1440"/>
                  <a:gd name="T30" fmla="*/ 494 h 49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40" h="494">
                    <a:moveTo>
                      <a:pt x="0" y="338"/>
                    </a:moveTo>
                    <a:cubicBezTo>
                      <a:pt x="60" y="169"/>
                      <a:pt x="120" y="0"/>
                      <a:pt x="180" y="26"/>
                    </a:cubicBezTo>
                    <a:cubicBezTo>
                      <a:pt x="240" y="52"/>
                      <a:pt x="300" y="494"/>
                      <a:pt x="360" y="494"/>
                    </a:cubicBezTo>
                    <a:cubicBezTo>
                      <a:pt x="420" y="494"/>
                      <a:pt x="480" y="26"/>
                      <a:pt x="540" y="26"/>
                    </a:cubicBezTo>
                    <a:cubicBezTo>
                      <a:pt x="600" y="26"/>
                      <a:pt x="660" y="494"/>
                      <a:pt x="720" y="494"/>
                    </a:cubicBezTo>
                    <a:cubicBezTo>
                      <a:pt x="780" y="494"/>
                      <a:pt x="840" y="26"/>
                      <a:pt x="900" y="26"/>
                    </a:cubicBezTo>
                    <a:cubicBezTo>
                      <a:pt x="960" y="26"/>
                      <a:pt x="1020" y="494"/>
                      <a:pt x="1080" y="494"/>
                    </a:cubicBezTo>
                    <a:cubicBezTo>
                      <a:pt x="1140" y="494"/>
                      <a:pt x="1200" y="52"/>
                      <a:pt x="1260" y="26"/>
                    </a:cubicBezTo>
                    <a:cubicBezTo>
                      <a:pt x="1320" y="0"/>
                      <a:pt x="1410" y="286"/>
                      <a:pt x="1440" y="338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2" name="Line 17"/>
              <p:cNvSpPr>
                <a:spLocks noChangeShapeType="1"/>
              </p:cNvSpPr>
              <p:nvPr/>
            </p:nvSpPr>
            <p:spPr bwMode="auto">
              <a:xfrm>
                <a:off x="1816" y="338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3336" name="Group 18"/>
            <p:cNvGrpSpPr>
              <a:grpSpLocks/>
            </p:cNvGrpSpPr>
            <p:nvPr/>
          </p:nvGrpSpPr>
          <p:grpSpPr bwMode="auto">
            <a:xfrm>
              <a:off x="1096" y="0"/>
              <a:ext cx="1096" cy="494"/>
              <a:chOff x="0" y="0"/>
              <a:chExt cx="2176" cy="494"/>
            </a:xfrm>
          </p:grpSpPr>
          <p:sp>
            <p:nvSpPr>
              <p:cNvPr id="13337" name="Line 19"/>
              <p:cNvSpPr>
                <a:spLocks noChangeShapeType="1"/>
              </p:cNvSpPr>
              <p:nvPr/>
            </p:nvSpPr>
            <p:spPr bwMode="auto">
              <a:xfrm>
                <a:off x="0" y="338"/>
                <a:ext cx="3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8" name="Freeform 20"/>
              <p:cNvSpPr>
                <a:spLocks/>
              </p:cNvSpPr>
              <p:nvPr/>
            </p:nvSpPr>
            <p:spPr bwMode="auto">
              <a:xfrm>
                <a:off x="376" y="0"/>
                <a:ext cx="1440" cy="494"/>
              </a:xfrm>
              <a:custGeom>
                <a:avLst/>
                <a:gdLst>
                  <a:gd name="T0" fmla="*/ 0 w 1440"/>
                  <a:gd name="T1" fmla="*/ 338 h 494"/>
                  <a:gd name="T2" fmla="*/ 180 w 1440"/>
                  <a:gd name="T3" fmla="*/ 26 h 494"/>
                  <a:gd name="T4" fmla="*/ 360 w 1440"/>
                  <a:gd name="T5" fmla="*/ 494 h 494"/>
                  <a:gd name="T6" fmla="*/ 540 w 1440"/>
                  <a:gd name="T7" fmla="*/ 26 h 494"/>
                  <a:gd name="T8" fmla="*/ 720 w 1440"/>
                  <a:gd name="T9" fmla="*/ 494 h 494"/>
                  <a:gd name="T10" fmla="*/ 900 w 1440"/>
                  <a:gd name="T11" fmla="*/ 26 h 494"/>
                  <a:gd name="T12" fmla="*/ 1080 w 1440"/>
                  <a:gd name="T13" fmla="*/ 494 h 494"/>
                  <a:gd name="T14" fmla="*/ 1260 w 1440"/>
                  <a:gd name="T15" fmla="*/ 26 h 494"/>
                  <a:gd name="T16" fmla="*/ 1440 w 1440"/>
                  <a:gd name="T17" fmla="*/ 338 h 4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40"/>
                  <a:gd name="T28" fmla="*/ 0 h 494"/>
                  <a:gd name="T29" fmla="*/ 1440 w 1440"/>
                  <a:gd name="T30" fmla="*/ 494 h 49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40" h="494">
                    <a:moveTo>
                      <a:pt x="0" y="338"/>
                    </a:moveTo>
                    <a:cubicBezTo>
                      <a:pt x="60" y="169"/>
                      <a:pt x="120" y="0"/>
                      <a:pt x="180" y="26"/>
                    </a:cubicBezTo>
                    <a:cubicBezTo>
                      <a:pt x="240" y="52"/>
                      <a:pt x="300" y="494"/>
                      <a:pt x="360" y="494"/>
                    </a:cubicBezTo>
                    <a:cubicBezTo>
                      <a:pt x="420" y="494"/>
                      <a:pt x="480" y="26"/>
                      <a:pt x="540" y="26"/>
                    </a:cubicBezTo>
                    <a:cubicBezTo>
                      <a:pt x="600" y="26"/>
                      <a:pt x="660" y="494"/>
                      <a:pt x="720" y="494"/>
                    </a:cubicBezTo>
                    <a:cubicBezTo>
                      <a:pt x="780" y="494"/>
                      <a:pt x="840" y="26"/>
                      <a:pt x="900" y="26"/>
                    </a:cubicBezTo>
                    <a:cubicBezTo>
                      <a:pt x="960" y="26"/>
                      <a:pt x="1020" y="494"/>
                      <a:pt x="1080" y="494"/>
                    </a:cubicBezTo>
                    <a:cubicBezTo>
                      <a:pt x="1140" y="494"/>
                      <a:pt x="1200" y="52"/>
                      <a:pt x="1260" y="26"/>
                    </a:cubicBezTo>
                    <a:cubicBezTo>
                      <a:pt x="1320" y="0"/>
                      <a:pt x="1410" y="286"/>
                      <a:pt x="1440" y="338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9" name="Line 21"/>
              <p:cNvSpPr>
                <a:spLocks noChangeShapeType="1"/>
              </p:cNvSpPr>
              <p:nvPr/>
            </p:nvSpPr>
            <p:spPr bwMode="auto">
              <a:xfrm>
                <a:off x="1816" y="338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3323" name="Group 22"/>
          <p:cNvGrpSpPr>
            <a:grpSpLocks/>
          </p:cNvGrpSpPr>
          <p:nvPr/>
        </p:nvGrpSpPr>
        <p:grpSpPr bwMode="auto">
          <a:xfrm>
            <a:off x="2916238" y="4867275"/>
            <a:ext cx="1371600" cy="200025"/>
            <a:chOff x="0" y="0"/>
            <a:chExt cx="2160" cy="314"/>
          </a:xfrm>
        </p:grpSpPr>
        <p:grpSp>
          <p:nvGrpSpPr>
            <p:cNvPr id="13326" name="Group 23"/>
            <p:cNvGrpSpPr>
              <a:grpSpLocks/>
            </p:cNvGrpSpPr>
            <p:nvPr/>
          </p:nvGrpSpPr>
          <p:grpSpPr bwMode="auto">
            <a:xfrm>
              <a:off x="0" y="0"/>
              <a:ext cx="720" cy="312"/>
              <a:chOff x="0" y="0"/>
              <a:chExt cx="720" cy="314"/>
            </a:xfrm>
          </p:grpSpPr>
          <p:sp>
            <p:nvSpPr>
              <p:cNvPr id="13333" name="Line 24"/>
              <p:cNvSpPr>
                <a:spLocks noChangeShapeType="1"/>
              </p:cNvSpPr>
              <p:nvPr/>
            </p:nvSpPr>
            <p:spPr bwMode="auto">
              <a:xfrm>
                <a:off x="0" y="312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4" name="Freeform 25"/>
              <p:cNvSpPr>
                <a:spLocks/>
              </p:cNvSpPr>
              <p:nvPr/>
            </p:nvSpPr>
            <p:spPr bwMode="auto">
              <a:xfrm>
                <a:off x="360" y="0"/>
                <a:ext cx="360" cy="314"/>
              </a:xfrm>
              <a:custGeom>
                <a:avLst/>
                <a:gdLst>
                  <a:gd name="T0" fmla="*/ 0 w 720"/>
                  <a:gd name="T1" fmla="*/ 494 h 494"/>
                  <a:gd name="T2" fmla="*/ 180 w 720"/>
                  <a:gd name="T3" fmla="*/ 182 h 494"/>
                  <a:gd name="T4" fmla="*/ 360 w 720"/>
                  <a:gd name="T5" fmla="*/ 338 h 494"/>
                  <a:gd name="T6" fmla="*/ 540 w 720"/>
                  <a:gd name="T7" fmla="*/ 26 h 494"/>
                  <a:gd name="T8" fmla="*/ 720 w 720"/>
                  <a:gd name="T9" fmla="*/ 494 h 4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494"/>
                  <a:gd name="T17" fmla="*/ 720 w 720"/>
                  <a:gd name="T18" fmla="*/ 494 h 4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494">
                    <a:moveTo>
                      <a:pt x="0" y="494"/>
                    </a:moveTo>
                    <a:cubicBezTo>
                      <a:pt x="60" y="351"/>
                      <a:pt x="120" y="208"/>
                      <a:pt x="180" y="182"/>
                    </a:cubicBezTo>
                    <a:cubicBezTo>
                      <a:pt x="240" y="156"/>
                      <a:pt x="300" y="364"/>
                      <a:pt x="360" y="338"/>
                    </a:cubicBezTo>
                    <a:cubicBezTo>
                      <a:pt x="420" y="312"/>
                      <a:pt x="480" y="0"/>
                      <a:pt x="540" y="26"/>
                    </a:cubicBezTo>
                    <a:cubicBezTo>
                      <a:pt x="600" y="52"/>
                      <a:pt x="690" y="416"/>
                      <a:pt x="720" y="494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3327" name="Group 26"/>
            <p:cNvGrpSpPr>
              <a:grpSpLocks/>
            </p:cNvGrpSpPr>
            <p:nvPr/>
          </p:nvGrpSpPr>
          <p:grpSpPr bwMode="auto">
            <a:xfrm>
              <a:off x="720" y="2"/>
              <a:ext cx="720" cy="312"/>
              <a:chOff x="0" y="0"/>
              <a:chExt cx="720" cy="314"/>
            </a:xfrm>
          </p:grpSpPr>
          <p:sp>
            <p:nvSpPr>
              <p:cNvPr id="13331" name="Line 27"/>
              <p:cNvSpPr>
                <a:spLocks noChangeShapeType="1"/>
              </p:cNvSpPr>
              <p:nvPr/>
            </p:nvSpPr>
            <p:spPr bwMode="auto">
              <a:xfrm>
                <a:off x="0" y="312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2" name="Freeform 28"/>
              <p:cNvSpPr>
                <a:spLocks/>
              </p:cNvSpPr>
              <p:nvPr/>
            </p:nvSpPr>
            <p:spPr bwMode="auto">
              <a:xfrm>
                <a:off x="360" y="0"/>
                <a:ext cx="360" cy="314"/>
              </a:xfrm>
              <a:custGeom>
                <a:avLst/>
                <a:gdLst>
                  <a:gd name="T0" fmla="*/ 0 w 720"/>
                  <a:gd name="T1" fmla="*/ 494 h 494"/>
                  <a:gd name="T2" fmla="*/ 180 w 720"/>
                  <a:gd name="T3" fmla="*/ 182 h 494"/>
                  <a:gd name="T4" fmla="*/ 360 w 720"/>
                  <a:gd name="T5" fmla="*/ 338 h 494"/>
                  <a:gd name="T6" fmla="*/ 540 w 720"/>
                  <a:gd name="T7" fmla="*/ 26 h 494"/>
                  <a:gd name="T8" fmla="*/ 720 w 720"/>
                  <a:gd name="T9" fmla="*/ 494 h 4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494"/>
                  <a:gd name="T17" fmla="*/ 720 w 720"/>
                  <a:gd name="T18" fmla="*/ 494 h 4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494">
                    <a:moveTo>
                      <a:pt x="0" y="494"/>
                    </a:moveTo>
                    <a:cubicBezTo>
                      <a:pt x="60" y="351"/>
                      <a:pt x="120" y="208"/>
                      <a:pt x="180" y="182"/>
                    </a:cubicBezTo>
                    <a:cubicBezTo>
                      <a:pt x="240" y="156"/>
                      <a:pt x="300" y="364"/>
                      <a:pt x="360" y="338"/>
                    </a:cubicBezTo>
                    <a:cubicBezTo>
                      <a:pt x="420" y="312"/>
                      <a:pt x="480" y="0"/>
                      <a:pt x="540" y="26"/>
                    </a:cubicBezTo>
                    <a:cubicBezTo>
                      <a:pt x="600" y="52"/>
                      <a:pt x="690" y="416"/>
                      <a:pt x="720" y="494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3328" name="Group 29"/>
            <p:cNvGrpSpPr>
              <a:grpSpLocks/>
            </p:cNvGrpSpPr>
            <p:nvPr/>
          </p:nvGrpSpPr>
          <p:grpSpPr bwMode="auto">
            <a:xfrm>
              <a:off x="1440" y="2"/>
              <a:ext cx="720" cy="312"/>
              <a:chOff x="0" y="0"/>
              <a:chExt cx="720" cy="314"/>
            </a:xfrm>
          </p:grpSpPr>
          <p:sp>
            <p:nvSpPr>
              <p:cNvPr id="13329" name="Line 30"/>
              <p:cNvSpPr>
                <a:spLocks noChangeShapeType="1"/>
              </p:cNvSpPr>
              <p:nvPr/>
            </p:nvSpPr>
            <p:spPr bwMode="auto">
              <a:xfrm>
                <a:off x="0" y="312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30" name="Freeform 31"/>
              <p:cNvSpPr>
                <a:spLocks/>
              </p:cNvSpPr>
              <p:nvPr/>
            </p:nvSpPr>
            <p:spPr bwMode="auto">
              <a:xfrm>
                <a:off x="360" y="0"/>
                <a:ext cx="360" cy="314"/>
              </a:xfrm>
              <a:custGeom>
                <a:avLst/>
                <a:gdLst>
                  <a:gd name="T0" fmla="*/ 0 w 720"/>
                  <a:gd name="T1" fmla="*/ 494 h 494"/>
                  <a:gd name="T2" fmla="*/ 180 w 720"/>
                  <a:gd name="T3" fmla="*/ 182 h 494"/>
                  <a:gd name="T4" fmla="*/ 360 w 720"/>
                  <a:gd name="T5" fmla="*/ 338 h 494"/>
                  <a:gd name="T6" fmla="*/ 540 w 720"/>
                  <a:gd name="T7" fmla="*/ 26 h 494"/>
                  <a:gd name="T8" fmla="*/ 720 w 720"/>
                  <a:gd name="T9" fmla="*/ 494 h 4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0"/>
                  <a:gd name="T16" fmla="*/ 0 h 494"/>
                  <a:gd name="T17" fmla="*/ 720 w 720"/>
                  <a:gd name="T18" fmla="*/ 494 h 4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0" h="494">
                    <a:moveTo>
                      <a:pt x="0" y="494"/>
                    </a:moveTo>
                    <a:cubicBezTo>
                      <a:pt x="60" y="351"/>
                      <a:pt x="120" y="208"/>
                      <a:pt x="180" y="182"/>
                    </a:cubicBezTo>
                    <a:cubicBezTo>
                      <a:pt x="240" y="156"/>
                      <a:pt x="300" y="364"/>
                      <a:pt x="360" y="338"/>
                    </a:cubicBezTo>
                    <a:cubicBezTo>
                      <a:pt x="420" y="312"/>
                      <a:pt x="480" y="0"/>
                      <a:pt x="540" y="26"/>
                    </a:cubicBezTo>
                    <a:cubicBezTo>
                      <a:pt x="600" y="52"/>
                      <a:pt x="690" y="416"/>
                      <a:pt x="720" y="494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3324" name="Freeform 32"/>
          <p:cNvSpPr>
            <a:spLocks/>
          </p:cNvSpPr>
          <p:nvPr/>
        </p:nvSpPr>
        <p:spPr bwMode="auto">
          <a:xfrm>
            <a:off x="3059113" y="5243513"/>
            <a:ext cx="1028700" cy="544512"/>
          </a:xfrm>
          <a:custGeom>
            <a:avLst/>
            <a:gdLst>
              <a:gd name="T0" fmla="*/ 0 w 3600"/>
              <a:gd name="T1" fmla="*/ 780 h 858"/>
              <a:gd name="T2" fmla="*/ 180 w 3600"/>
              <a:gd name="T3" fmla="*/ 468 h 858"/>
              <a:gd name="T4" fmla="*/ 360 w 3600"/>
              <a:gd name="T5" fmla="*/ 780 h 858"/>
              <a:gd name="T6" fmla="*/ 540 w 3600"/>
              <a:gd name="T7" fmla="*/ 468 h 858"/>
              <a:gd name="T8" fmla="*/ 720 w 3600"/>
              <a:gd name="T9" fmla="*/ 780 h 858"/>
              <a:gd name="T10" fmla="*/ 900 w 3600"/>
              <a:gd name="T11" fmla="*/ 468 h 858"/>
              <a:gd name="T12" fmla="*/ 1080 w 3600"/>
              <a:gd name="T13" fmla="*/ 780 h 858"/>
              <a:gd name="T14" fmla="*/ 1260 w 3600"/>
              <a:gd name="T15" fmla="*/ 156 h 858"/>
              <a:gd name="T16" fmla="*/ 1440 w 3600"/>
              <a:gd name="T17" fmla="*/ 780 h 858"/>
              <a:gd name="T18" fmla="*/ 1620 w 3600"/>
              <a:gd name="T19" fmla="*/ 468 h 858"/>
              <a:gd name="T20" fmla="*/ 1800 w 3600"/>
              <a:gd name="T21" fmla="*/ 780 h 858"/>
              <a:gd name="T22" fmla="*/ 1980 w 3600"/>
              <a:gd name="T23" fmla="*/ 468 h 858"/>
              <a:gd name="T24" fmla="*/ 2160 w 3600"/>
              <a:gd name="T25" fmla="*/ 780 h 858"/>
              <a:gd name="T26" fmla="*/ 2340 w 3600"/>
              <a:gd name="T27" fmla="*/ 468 h 858"/>
              <a:gd name="T28" fmla="*/ 2520 w 3600"/>
              <a:gd name="T29" fmla="*/ 780 h 858"/>
              <a:gd name="T30" fmla="*/ 2700 w 3600"/>
              <a:gd name="T31" fmla="*/ 0 h 858"/>
              <a:gd name="T32" fmla="*/ 2880 w 3600"/>
              <a:gd name="T33" fmla="*/ 780 h 858"/>
              <a:gd name="T34" fmla="*/ 3060 w 3600"/>
              <a:gd name="T35" fmla="*/ 468 h 858"/>
              <a:gd name="T36" fmla="*/ 3240 w 3600"/>
              <a:gd name="T37" fmla="*/ 780 h 858"/>
              <a:gd name="T38" fmla="*/ 3420 w 3600"/>
              <a:gd name="T39" fmla="*/ 468 h 858"/>
              <a:gd name="T40" fmla="*/ 3600 w 3600"/>
              <a:gd name="T41" fmla="*/ 780 h 85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600"/>
              <a:gd name="T64" fmla="*/ 0 h 858"/>
              <a:gd name="T65" fmla="*/ 3600 w 3600"/>
              <a:gd name="T66" fmla="*/ 858 h 858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600" h="858">
                <a:moveTo>
                  <a:pt x="0" y="780"/>
                </a:moveTo>
                <a:cubicBezTo>
                  <a:pt x="60" y="624"/>
                  <a:pt x="120" y="468"/>
                  <a:pt x="180" y="468"/>
                </a:cubicBezTo>
                <a:cubicBezTo>
                  <a:pt x="240" y="468"/>
                  <a:pt x="300" y="780"/>
                  <a:pt x="360" y="780"/>
                </a:cubicBezTo>
                <a:cubicBezTo>
                  <a:pt x="420" y="780"/>
                  <a:pt x="480" y="468"/>
                  <a:pt x="540" y="468"/>
                </a:cubicBezTo>
                <a:cubicBezTo>
                  <a:pt x="600" y="468"/>
                  <a:pt x="660" y="780"/>
                  <a:pt x="720" y="780"/>
                </a:cubicBezTo>
                <a:cubicBezTo>
                  <a:pt x="780" y="780"/>
                  <a:pt x="840" y="468"/>
                  <a:pt x="900" y="468"/>
                </a:cubicBezTo>
                <a:cubicBezTo>
                  <a:pt x="960" y="468"/>
                  <a:pt x="1020" y="832"/>
                  <a:pt x="1080" y="780"/>
                </a:cubicBezTo>
                <a:cubicBezTo>
                  <a:pt x="1140" y="728"/>
                  <a:pt x="1200" y="156"/>
                  <a:pt x="1260" y="156"/>
                </a:cubicBezTo>
                <a:cubicBezTo>
                  <a:pt x="1320" y="156"/>
                  <a:pt x="1380" y="728"/>
                  <a:pt x="1440" y="780"/>
                </a:cubicBezTo>
                <a:cubicBezTo>
                  <a:pt x="1500" y="832"/>
                  <a:pt x="1560" y="468"/>
                  <a:pt x="1620" y="468"/>
                </a:cubicBezTo>
                <a:cubicBezTo>
                  <a:pt x="1680" y="468"/>
                  <a:pt x="1740" y="780"/>
                  <a:pt x="1800" y="780"/>
                </a:cubicBezTo>
                <a:cubicBezTo>
                  <a:pt x="1860" y="780"/>
                  <a:pt x="1920" y="468"/>
                  <a:pt x="1980" y="468"/>
                </a:cubicBezTo>
                <a:cubicBezTo>
                  <a:pt x="2040" y="468"/>
                  <a:pt x="2100" y="780"/>
                  <a:pt x="2160" y="780"/>
                </a:cubicBezTo>
                <a:cubicBezTo>
                  <a:pt x="2220" y="780"/>
                  <a:pt x="2280" y="468"/>
                  <a:pt x="2340" y="468"/>
                </a:cubicBezTo>
                <a:cubicBezTo>
                  <a:pt x="2400" y="468"/>
                  <a:pt x="2460" y="858"/>
                  <a:pt x="2520" y="780"/>
                </a:cubicBezTo>
                <a:cubicBezTo>
                  <a:pt x="2580" y="702"/>
                  <a:pt x="2640" y="0"/>
                  <a:pt x="2700" y="0"/>
                </a:cubicBezTo>
                <a:cubicBezTo>
                  <a:pt x="2760" y="0"/>
                  <a:pt x="2820" y="702"/>
                  <a:pt x="2880" y="780"/>
                </a:cubicBezTo>
                <a:cubicBezTo>
                  <a:pt x="2940" y="858"/>
                  <a:pt x="3000" y="468"/>
                  <a:pt x="3060" y="468"/>
                </a:cubicBezTo>
                <a:cubicBezTo>
                  <a:pt x="3120" y="468"/>
                  <a:pt x="3180" y="780"/>
                  <a:pt x="3240" y="780"/>
                </a:cubicBezTo>
                <a:cubicBezTo>
                  <a:pt x="3300" y="780"/>
                  <a:pt x="3360" y="468"/>
                  <a:pt x="3420" y="468"/>
                </a:cubicBezTo>
                <a:cubicBezTo>
                  <a:pt x="3480" y="468"/>
                  <a:pt x="3570" y="728"/>
                  <a:pt x="3600" y="78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流程图: 资料带 38"/>
          <p:cNvSpPr/>
          <p:nvPr/>
        </p:nvSpPr>
        <p:spPr>
          <a:xfrm>
            <a:off x="4859338" y="2781300"/>
            <a:ext cx="4105275" cy="3384550"/>
          </a:xfrm>
          <a:prstGeom prst="flowChartPunchedTape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altLang="zh-CN" sz="2000" i="1" dirty="0">
              <a:solidFill>
                <a:schemeClr val="tx1">
                  <a:lumMod val="75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zh-CN" sz="2000" i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潮式呼吸</a:t>
            </a:r>
            <a:r>
              <a:rPr lang="zh-CN" altLang="en-US" sz="2000" i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和间停呼吸</a:t>
            </a:r>
            <a:r>
              <a:rPr lang="zh-CN" altLang="zh-CN" sz="2000" i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发生机制</a:t>
            </a:r>
            <a:r>
              <a:rPr lang="zh-CN" altLang="en-US" sz="2000" i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zh-CN" sz="2000" i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由于呼吸中枢对二氧化碳的敏感性降低，导致调节呼吸的反馈系统失常所致</a:t>
            </a:r>
            <a:r>
              <a:rPr lang="zh-CN" altLang="en-US" sz="2000" i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zh-CN" sz="2000" i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常提示病情危重，多见于中枢神经系统病变，如脑外伤、脑膜炎、脑出血、脑肿瘤</a:t>
            </a:r>
            <a:r>
              <a:rPr lang="zh-CN" altLang="en-US" sz="2000" i="1" dirty="0">
                <a:solidFill>
                  <a:schemeClr val="tx1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及严重代谢性疾病、中毒等。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三、触诊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>
                <a:ea typeface="宋体" charset="-122"/>
              </a:rPr>
              <a:t>胸廓扩张度</a:t>
            </a:r>
            <a:endParaRPr lang="en-US" altLang="zh-CN" dirty="0" smtClean="0">
              <a:ea typeface="宋体" charset="-122"/>
            </a:endParaRPr>
          </a:p>
          <a:p>
            <a:pPr lvl="1">
              <a:defRPr/>
            </a:pPr>
            <a:r>
              <a:rPr dirty="0" smtClean="0">
                <a:latin typeface="Arial" charset="0"/>
                <a:ea typeface="宋体" charset="-122"/>
              </a:rPr>
              <a:t>评估方法</a:t>
            </a:r>
            <a:endParaRPr lang="en-US" dirty="0">
              <a:latin typeface="Arial" charset="0"/>
            </a:endParaRPr>
          </a:p>
          <a:p>
            <a:pPr lvl="1">
              <a:defRPr/>
            </a:pPr>
            <a:r>
              <a:rPr lang="zh-CN" altLang="en-US" dirty="0" smtClean="0">
                <a:latin typeface="Arial" charset="0"/>
                <a:ea typeface="宋体" charset="-122"/>
              </a:rPr>
              <a:t>常见</a:t>
            </a:r>
            <a:r>
              <a:rPr dirty="0" smtClean="0">
                <a:latin typeface="Arial" charset="0"/>
                <a:ea typeface="宋体" charset="-122"/>
              </a:rPr>
              <a:t>异常</a:t>
            </a:r>
            <a:endParaRPr lang="en-US" dirty="0" smtClean="0">
              <a:latin typeface="Arial" charset="0"/>
              <a:ea typeface="宋体" charset="-122"/>
            </a:endParaRPr>
          </a:p>
          <a:p>
            <a:pPr lvl="2">
              <a:defRPr/>
            </a:pPr>
            <a:r>
              <a:rPr lang="zh-CN" altLang="zh-CN" sz="2400" dirty="0">
                <a:ea typeface="宋体" charset="-122"/>
              </a:rPr>
              <a:t>一侧胸廓扩张度</a:t>
            </a:r>
            <a:r>
              <a:rPr lang="zh-CN" altLang="en-US" sz="2400" dirty="0" smtClean="0">
                <a:ea typeface="宋体" charset="-122"/>
              </a:rPr>
              <a:t>降低</a:t>
            </a:r>
            <a:endParaRPr lang="en-US" altLang="zh-CN" sz="2400" dirty="0" smtClean="0">
              <a:ea typeface="宋体" charset="-122"/>
            </a:endParaRPr>
          </a:p>
          <a:p>
            <a:pPr lvl="3">
              <a:defRPr/>
            </a:pPr>
            <a:r>
              <a:rPr lang="zh-CN" altLang="zh-CN" sz="2200" dirty="0" smtClean="0">
                <a:ea typeface="宋体" charset="-122"/>
              </a:rPr>
              <a:t>一侧</a:t>
            </a:r>
            <a:r>
              <a:rPr lang="zh-CN" altLang="zh-CN" sz="2200" dirty="0">
                <a:ea typeface="宋体" charset="-122"/>
              </a:rPr>
              <a:t>肺部病变，如肺不张、肺</a:t>
            </a:r>
            <a:r>
              <a:rPr lang="zh-CN" altLang="zh-CN" sz="2200" dirty="0" smtClean="0">
                <a:ea typeface="宋体" charset="-122"/>
              </a:rPr>
              <a:t>纤维化等</a:t>
            </a:r>
            <a:endParaRPr lang="en-US" altLang="zh-CN" sz="2200" dirty="0" smtClean="0">
              <a:ea typeface="宋体" charset="-122"/>
            </a:endParaRPr>
          </a:p>
          <a:p>
            <a:pPr lvl="3">
              <a:defRPr/>
            </a:pPr>
            <a:r>
              <a:rPr lang="zh-CN" altLang="zh-CN" sz="2200" dirty="0" smtClean="0">
                <a:ea typeface="宋体" charset="-122"/>
              </a:rPr>
              <a:t>一侧</a:t>
            </a:r>
            <a:r>
              <a:rPr lang="zh-CN" altLang="zh-CN" sz="2200" dirty="0">
                <a:ea typeface="宋体" charset="-122"/>
              </a:rPr>
              <a:t>胸膜病变，如胸膜炎、胸腔积液、</a:t>
            </a:r>
            <a:r>
              <a:rPr lang="zh-CN" altLang="zh-CN" sz="2200" dirty="0" smtClean="0">
                <a:ea typeface="宋体" charset="-122"/>
              </a:rPr>
              <a:t>气胸等</a:t>
            </a:r>
            <a:r>
              <a:rPr lang="zh-CN" altLang="zh-CN" sz="2200" dirty="0">
                <a:ea typeface="宋体" charset="-122"/>
              </a:rPr>
              <a:t>；</a:t>
            </a:r>
            <a:endParaRPr lang="en-US" altLang="zh-CN" sz="2200" dirty="0">
              <a:ea typeface="宋体" charset="-122"/>
            </a:endParaRPr>
          </a:p>
          <a:p>
            <a:pPr lvl="2">
              <a:defRPr/>
            </a:pPr>
            <a:r>
              <a:rPr lang="zh-CN" altLang="zh-CN" sz="2400" dirty="0">
                <a:ea typeface="宋体" charset="-122"/>
              </a:rPr>
              <a:t>双侧胸廓扩张度</a:t>
            </a:r>
            <a:r>
              <a:rPr lang="zh-CN" altLang="zh-CN" sz="2400" dirty="0" smtClean="0">
                <a:ea typeface="宋体" charset="-122"/>
              </a:rPr>
              <a:t>改变</a:t>
            </a:r>
            <a:endParaRPr lang="en-US" altLang="zh-CN" sz="2400" dirty="0" smtClean="0">
              <a:ea typeface="宋体" charset="-122"/>
            </a:endParaRPr>
          </a:p>
          <a:p>
            <a:pPr lvl="3">
              <a:defRPr/>
            </a:pPr>
            <a:r>
              <a:rPr lang="zh-CN" altLang="en-US" sz="2200" dirty="0">
                <a:ea typeface="宋体" charset="-122"/>
              </a:rPr>
              <a:t>降低：</a:t>
            </a:r>
            <a:r>
              <a:rPr lang="zh-CN" altLang="zh-CN" sz="2200" dirty="0">
                <a:ea typeface="宋体" charset="-122"/>
              </a:rPr>
              <a:t>慢性阻塞性肺气肿、双侧肺纤维化、胸腔积液、胸膜肥厚粘连等；</a:t>
            </a:r>
            <a:endParaRPr lang="en-US" altLang="zh-CN" sz="2200" dirty="0">
              <a:ea typeface="宋体" charset="-122"/>
            </a:endParaRPr>
          </a:p>
          <a:p>
            <a:pPr lvl="3">
              <a:defRPr/>
            </a:pPr>
            <a:r>
              <a:rPr lang="zh-CN" altLang="zh-CN" sz="2200" dirty="0">
                <a:ea typeface="宋体" charset="-122"/>
              </a:rPr>
              <a:t>增强</a:t>
            </a:r>
            <a:r>
              <a:rPr lang="zh-CN" altLang="en-US" sz="2200" dirty="0">
                <a:ea typeface="宋体" charset="-122"/>
              </a:rPr>
              <a:t>：</a:t>
            </a:r>
            <a:r>
              <a:rPr lang="zh-CN" altLang="zh-CN" sz="2200" dirty="0">
                <a:ea typeface="宋体" charset="-122"/>
              </a:rPr>
              <a:t>剧烈运动、酸中毒大呼吸、急性腹膜炎、大量腹水、腹腔内巨大占位性病变等</a:t>
            </a:r>
            <a:r>
              <a:rPr lang="zh-CN" altLang="en-US" sz="2200" dirty="0">
                <a:ea typeface="宋体" charset="-122"/>
              </a:rPr>
              <a:t>。</a:t>
            </a:r>
          </a:p>
          <a:p>
            <a:pPr lvl="1">
              <a:defRPr/>
            </a:pPr>
            <a:endParaRPr lang="en-US" dirty="0">
              <a:latin typeface="Arial" charset="0"/>
            </a:endParaRPr>
          </a:p>
          <a:p>
            <a:pPr>
              <a:defRPr/>
            </a:pPr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4341" name="Picture 2" descr="图3-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1872456" cy="195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三、触诊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>
                <a:ea typeface="宋体" charset="-122"/>
              </a:rPr>
              <a:t>触觉语颤</a:t>
            </a:r>
            <a:endParaRPr lang="en-US" altLang="zh-CN" dirty="0" smtClean="0">
              <a:ea typeface="宋体" charset="-122"/>
            </a:endParaRPr>
          </a:p>
          <a:p>
            <a:pPr lvl="1">
              <a:defRPr/>
            </a:pPr>
            <a:r>
              <a:rPr dirty="0" smtClean="0">
                <a:latin typeface="Arial" charset="0"/>
                <a:ea typeface="宋体" charset="-122"/>
              </a:rPr>
              <a:t>评估方法</a:t>
            </a:r>
            <a:endParaRPr lang="en-US" dirty="0">
              <a:latin typeface="Arial" charset="0"/>
            </a:endParaRPr>
          </a:p>
          <a:p>
            <a:pPr lvl="1">
              <a:defRPr/>
            </a:pPr>
            <a:r>
              <a:rPr dirty="0">
                <a:latin typeface="Arial" charset="0"/>
                <a:ea typeface="宋体" charset="-122"/>
              </a:rPr>
              <a:t>产生机制</a:t>
            </a:r>
            <a:endParaRPr lang="en-US" dirty="0">
              <a:latin typeface="Arial" charset="0"/>
            </a:endParaRPr>
          </a:p>
          <a:p>
            <a:pPr>
              <a:defRPr/>
            </a:pPr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5365" name="Picture 2" descr="图3-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916113"/>
            <a:ext cx="316865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/>
          <p:nvPr/>
        </p:nvSpPr>
        <p:spPr>
          <a:xfrm flipV="1">
            <a:off x="395288" y="3213100"/>
            <a:ext cx="4392612" cy="2808288"/>
          </a:xfrm>
          <a:prstGeom prst="wedgeRoundRect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539750" y="3486150"/>
            <a:ext cx="4103688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zh-CN" sz="2000">
                <a:solidFill>
                  <a:srgbClr val="002060"/>
                </a:solidFill>
                <a:latin typeface="宋体" charset="-122"/>
              </a:rPr>
              <a:t>触觉语颤是指被评估者从喉部发出的声音，其声波沿气管、支气管及肺泡传至胸壁所引起的共鸣震动，评估者可用手掌触及，也称语音震颤。</a:t>
            </a:r>
            <a:endParaRPr lang="en-US" altLang="zh-CN" sz="2000">
              <a:solidFill>
                <a:srgbClr val="002060"/>
              </a:solidFill>
              <a:latin typeface="宋体" charset="-122"/>
            </a:endParaRPr>
          </a:p>
          <a:p>
            <a:pPr algn="just" eaLnBrk="1" hangingPunct="1"/>
            <a:r>
              <a:rPr lang="zh-CN" altLang="zh-CN" sz="2000">
                <a:solidFill>
                  <a:srgbClr val="002060"/>
                </a:solidFill>
                <a:latin typeface="宋体" charset="-122"/>
              </a:rPr>
              <a:t>临床上常根据语颤强度的变化，来判断胸内病变的性质</a:t>
            </a:r>
            <a:r>
              <a:rPr lang="zh-CN" altLang="en-US" sz="2000">
                <a:solidFill>
                  <a:srgbClr val="002060"/>
                </a:solidFill>
                <a:latin typeface="宋体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三、触诊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常见异常</a:t>
            </a:r>
            <a:endParaRPr lang="zh-CN" altLang="en-US" dirty="0"/>
          </a:p>
          <a:p>
            <a:pPr lvl="2"/>
            <a:r>
              <a:rPr lang="zh-CN" altLang="en-US" dirty="0"/>
              <a:t>触觉语颤增强</a:t>
            </a:r>
          </a:p>
          <a:p>
            <a:pPr lvl="2"/>
            <a:r>
              <a:rPr lang="zh-CN" altLang="en-US" dirty="0"/>
              <a:t>触觉语颤减弱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7" name="云形标注 6"/>
          <p:cNvSpPr/>
          <p:nvPr/>
        </p:nvSpPr>
        <p:spPr>
          <a:xfrm rot="5400000">
            <a:off x="4211638" y="1341438"/>
            <a:ext cx="4321175" cy="4175125"/>
          </a:xfrm>
          <a:prstGeom prst="cloudCallout">
            <a:avLst>
              <a:gd name="adj1" fmla="val -32136"/>
              <a:gd name="adj2" fmla="val 6377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43438" y="1935163"/>
            <a:ext cx="3313112" cy="286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>
              <a:defRPr/>
            </a:pPr>
            <a:r>
              <a:rPr lang="zh-CN" altLang="zh-CN" sz="2000" dirty="0">
                <a:solidFill>
                  <a:schemeClr val="accent2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①肺组织实变：如大叶性肺炎和肺梗死</a:t>
            </a: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；</a:t>
            </a:r>
            <a:endParaRPr lang="en-US" altLang="zh-CN" sz="2000" dirty="0">
              <a:solidFill>
                <a:schemeClr val="accent2">
                  <a:lumMod val="50000"/>
                </a:schemeClr>
              </a:solidFill>
              <a:latin typeface="华文隶书" pitchFamily="2" charset="-122"/>
              <a:ea typeface="华文隶书" pitchFamily="2" charset="-122"/>
            </a:endParaRPr>
          </a:p>
          <a:p>
            <a:pPr lvl="1">
              <a:defRPr/>
            </a:pPr>
            <a:r>
              <a:rPr lang="zh-CN" altLang="zh-CN" sz="2000" dirty="0">
                <a:solidFill>
                  <a:schemeClr val="accent2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②靠近胸壁的肺内大空腔病变及周围有炎性浸润：如空洞型肺结核和肺脓肿</a:t>
            </a:r>
            <a:endParaRPr lang="en-US" altLang="zh-CN" sz="2000" dirty="0">
              <a:solidFill>
                <a:schemeClr val="accent2">
                  <a:lumMod val="50000"/>
                </a:schemeClr>
              </a:solidFill>
              <a:latin typeface="华文隶书" pitchFamily="2" charset="-122"/>
              <a:ea typeface="华文隶书" pitchFamily="2" charset="-122"/>
            </a:endParaRPr>
          </a:p>
          <a:p>
            <a:pPr lvl="1">
              <a:defRPr/>
            </a:pPr>
            <a:r>
              <a:rPr lang="zh-CN" altLang="zh-CN" sz="2000" dirty="0">
                <a:solidFill>
                  <a:schemeClr val="accent2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③压迫性肺不张：如胸腔积液的积液区上部的肺组织受压</a:t>
            </a: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部分。</a:t>
            </a:r>
            <a:endParaRPr lang="en-US" altLang="en-US" sz="2000" dirty="0">
              <a:solidFill>
                <a:schemeClr val="accent2">
                  <a:lumMod val="50000"/>
                </a:schemeClr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 flipV="1">
            <a:off x="395288" y="3357563"/>
            <a:ext cx="3744912" cy="2663825"/>
          </a:xfrm>
          <a:prstGeom prst="wedgeRoundRectCallout">
            <a:avLst>
              <a:gd name="adj1" fmla="val -5414"/>
              <a:gd name="adj2" fmla="val 76375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9750" y="3568700"/>
            <a:ext cx="33845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①支气管阻塞，如阻塞性肺不张等；</a:t>
            </a:r>
            <a:endParaRPr lang="en-US" altLang="zh-CN" dirty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/>
            <a:r>
              <a:rPr lang="zh-CN" altLang="zh-CN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②肺泡含气量增多，如肺气肿等；③肺组织距胸壁距离增大，如胸腔积液或积气、高度胸膜增厚粘连、胸壁皮下气肿等。</a:t>
            </a:r>
            <a:endParaRPr lang="en-US" altLang="zh-CN" dirty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/>
            <a:r>
              <a:rPr lang="zh-CN" altLang="zh-CN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严重气胸及大量胸腔积液时，触觉语颤可消失。</a:t>
            </a:r>
          </a:p>
        </p:txBody>
      </p:sp>
    </p:spTree>
    <p:extLst>
      <p:ext uri="{BB962C8B-B14F-4D97-AF65-F5344CB8AC3E}">
        <p14:creationId xmlns:p14="http://schemas.microsoft.com/office/powerpoint/2010/main" val="2269208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三、触诊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dirty="0"/>
              <a:t>胸膜摩擦</a:t>
            </a:r>
            <a:r>
              <a:rPr lang="zh-CN" altLang="en-US" sz="3200" dirty="0" smtClean="0"/>
              <a:t>感</a:t>
            </a:r>
            <a:endParaRPr lang="en-US" altLang="zh-CN" sz="3200" dirty="0" smtClean="0"/>
          </a:p>
          <a:p>
            <a:pPr lvl="1"/>
            <a:r>
              <a:rPr lang="zh-CN" altLang="en-US" dirty="0"/>
              <a:t>评估</a:t>
            </a:r>
            <a:r>
              <a:rPr lang="zh-CN" altLang="en-US" dirty="0" smtClean="0"/>
              <a:t>方法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触诊部位：</a:t>
            </a:r>
            <a:r>
              <a:rPr lang="zh-CN" altLang="en-US" dirty="0"/>
              <a:t>前下侧胸</a:t>
            </a:r>
            <a:r>
              <a:rPr lang="zh-CN" altLang="en-US" dirty="0" smtClean="0"/>
              <a:t>壁</a:t>
            </a:r>
            <a:endParaRPr lang="en-US" altLang="zh-CN" dirty="0" smtClean="0"/>
          </a:p>
          <a:p>
            <a:pPr lvl="2"/>
            <a:r>
              <a:rPr lang="zh-CN" altLang="en-US" dirty="0"/>
              <a:t>受检者</a:t>
            </a:r>
            <a:r>
              <a:rPr lang="zh-CN" altLang="en-US" dirty="0" smtClean="0"/>
              <a:t>深呼吸</a:t>
            </a:r>
            <a:endParaRPr lang="en-US" altLang="zh-CN" dirty="0" smtClean="0"/>
          </a:p>
          <a:p>
            <a:pPr lvl="1"/>
            <a:r>
              <a:rPr lang="zh-CN" altLang="en-US" dirty="0"/>
              <a:t>临床</a:t>
            </a:r>
            <a:r>
              <a:rPr lang="zh-CN" altLang="en-US" dirty="0" smtClean="0"/>
              <a:t>意义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各种原因所致的胸膜炎、胸膜干燥等</a:t>
            </a:r>
            <a:endParaRPr lang="zh-CN" altLang="en-US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2" descr="snapshot201008131118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7" t="4701" r="4260" b="3134"/>
          <a:stretch>
            <a:fillRect/>
          </a:stretch>
        </p:blipFill>
        <p:spPr bwMode="auto">
          <a:xfrm>
            <a:off x="5868144" y="1844824"/>
            <a:ext cx="1947947" cy="154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08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四、叩诊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161616"/>
                </a:solidFill>
                <a:ea typeface="宋体" charset="-122"/>
              </a:rPr>
              <a:t>肺部叩诊音</a:t>
            </a:r>
            <a:endParaRPr lang="en-US" altLang="zh-CN" dirty="0" smtClean="0">
              <a:solidFill>
                <a:srgbClr val="161616"/>
              </a:solidFill>
              <a:ea typeface="宋体" charset="-122"/>
            </a:endParaRPr>
          </a:p>
          <a:p>
            <a:pPr lvl="1"/>
            <a:r>
              <a:rPr altLang="zh-CN" dirty="0" smtClean="0">
                <a:ea typeface="宋体" charset="-122"/>
              </a:rPr>
              <a:t>叩诊</a:t>
            </a:r>
            <a:r>
              <a:rPr dirty="0" smtClean="0">
                <a:latin typeface="Arial" charset="0"/>
                <a:ea typeface="宋体" charset="-122"/>
              </a:rPr>
              <a:t>方法</a:t>
            </a:r>
            <a:endParaRPr lang="en-US" altLang="zh-CN" dirty="0">
              <a:latin typeface="Arial" charset="0"/>
              <a:ea typeface="宋体" charset="-122"/>
            </a:endParaRPr>
          </a:p>
          <a:p>
            <a:pPr lvl="2"/>
            <a:r>
              <a:rPr lang="zh-CN" altLang="en-US" dirty="0" smtClean="0"/>
              <a:t>体位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前胸及侧胸：仰卧位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背部：头稍低，双手交叉抱肩</a:t>
            </a:r>
            <a:endParaRPr lang="zh-CN" altLang="en-US" dirty="0"/>
          </a:p>
          <a:p>
            <a:pPr lvl="2"/>
            <a:r>
              <a:rPr lang="zh-CN" altLang="en-US" dirty="0"/>
              <a:t>顺序</a:t>
            </a:r>
          </a:p>
          <a:p>
            <a:pPr lvl="2"/>
            <a:r>
              <a:rPr lang="zh-CN" altLang="en-US" dirty="0" smtClean="0">
                <a:latin typeface="Arial" charset="0"/>
                <a:ea typeface="宋体" charset="-122"/>
              </a:rPr>
              <a:t>手法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3"/>
            <a:r>
              <a:rPr lang="zh-CN" altLang="en-US" dirty="0" smtClean="0">
                <a:latin typeface="Arial" charset="0"/>
                <a:ea typeface="宋体" charset="-122"/>
              </a:rPr>
              <a:t>间接叩诊</a:t>
            </a:r>
            <a:r>
              <a:rPr lang="zh-CN" altLang="en-US" dirty="0">
                <a:latin typeface="Arial" charset="0"/>
                <a:ea typeface="宋体" charset="-122"/>
              </a:rPr>
              <a:t>法</a:t>
            </a:r>
            <a:endParaRPr lang="zh-CN" altLang="en-US" dirty="0">
              <a:latin typeface="Arial" charset="0"/>
            </a:endParaRPr>
          </a:p>
          <a:p>
            <a:pPr lvl="3"/>
            <a:r>
              <a:rPr dirty="0" smtClean="0">
                <a:latin typeface="Arial" charset="0"/>
                <a:ea typeface="宋体" charset="-122"/>
              </a:rPr>
              <a:t>直接叩诊法</a:t>
            </a:r>
            <a:endParaRPr lang="en-US" dirty="0" smtClean="0">
              <a:latin typeface="Arial" charset="0"/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9" name="Picture 6" descr="C:\Documents and Settings\Administrator\My Documents\My Pictures\暴风截屏200911041012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3059" y="4231340"/>
            <a:ext cx="1660945" cy="132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:\Documents and Settings\Administrator\My Documents\My Pictures\暴风截屏200911041011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0447" y="4198259"/>
            <a:ext cx="1632127" cy="127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叩诊顺序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4208" y="1268760"/>
            <a:ext cx="2592288" cy="267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四、叩诊：肺部叩诊音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 lvl="1"/>
            <a:r>
              <a:rPr altLang="zh-CN" dirty="0" smtClean="0">
                <a:ea typeface="宋体" charset="-122"/>
              </a:rPr>
              <a:t>肺部正常叩诊音</a:t>
            </a:r>
            <a:endParaRPr lang="en-US" dirty="0" smtClean="0">
              <a:ea typeface="宋体" charset="-122"/>
            </a:endParaRPr>
          </a:p>
          <a:p>
            <a:pPr lvl="2"/>
            <a:r>
              <a:rPr dirty="0" smtClean="0">
                <a:ea typeface="宋体" charset="-122"/>
              </a:rPr>
              <a:t>清音</a:t>
            </a:r>
            <a:endParaRPr dirty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8437" name="图片 2" descr="胸部叩诊音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2203723"/>
            <a:ext cx="297973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图片 3" descr="胸部叩诊音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60848"/>
            <a:ext cx="358775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1979613" y="5012011"/>
            <a:ext cx="646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/>
              <a:t>前面</a:t>
            </a:r>
          </a:p>
        </p:txBody>
      </p:sp>
      <p:sp>
        <p:nvSpPr>
          <p:cNvPr id="18440" name="TextBox 7"/>
          <p:cNvSpPr txBox="1">
            <a:spLocks noChangeArrowheads="1"/>
          </p:cNvSpPr>
          <p:nvPr/>
        </p:nvSpPr>
        <p:spPr bwMode="auto">
          <a:xfrm>
            <a:off x="6156325" y="5004073"/>
            <a:ext cx="646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/>
              <a:t>背部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四、叩诊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 lvl="1"/>
            <a:r>
              <a:rPr altLang="zh-CN" dirty="0" smtClean="0">
                <a:ea typeface="宋体" charset="-122"/>
              </a:rPr>
              <a:t>肺部</a:t>
            </a:r>
            <a:r>
              <a:rPr dirty="0" smtClean="0">
                <a:ea typeface="宋体" charset="-122"/>
              </a:rPr>
              <a:t>异常</a:t>
            </a:r>
            <a:r>
              <a:rPr altLang="zh-CN" dirty="0" smtClean="0">
                <a:ea typeface="宋体" charset="-122"/>
              </a:rPr>
              <a:t>叩诊音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lang="zh-CN" altLang="zh-CN" dirty="0" smtClean="0">
                <a:ea typeface="宋体" charset="-122"/>
              </a:rPr>
              <a:t>浊音</a:t>
            </a:r>
            <a:r>
              <a:rPr lang="zh-CN" altLang="zh-CN" dirty="0">
                <a:ea typeface="宋体" charset="-122"/>
              </a:rPr>
              <a:t>或实</a:t>
            </a:r>
            <a:r>
              <a:rPr lang="zh-CN" altLang="zh-CN" dirty="0" smtClean="0">
                <a:ea typeface="宋体" charset="-122"/>
              </a:rPr>
              <a:t>音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zh-CN" dirty="0" smtClean="0">
                <a:ea typeface="宋体" charset="-122"/>
              </a:rPr>
              <a:t>肺</a:t>
            </a:r>
            <a:r>
              <a:rPr lang="zh-CN" altLang="zh-CN" dirty="0">
                <a:ea typeface="宋体" charset="-122"/>
              </a:rPr>
              <a:t>组织含气量减少的</a:t>
            </a:r>
            <a:r>
              <a:rPr lang="zh-CN" altLang="zh-CN" dirty="0" smtClean="0">
                <a:ea typeface="宋体" charset="-122"/>
              </a:rPr>
              <a:t>病变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zh-CN" dirty="0" smtClean="0">
                <a:ea typeface="宋体" charset="-122"/>
              </a:rPr>
              <a:t>肺</a:t>
            </a:r>
            <a:r>
              <a:rPr lang="zh-CN" altLang="zh-CN" dirty="0">
                <a:ea typeface="宋体" charset="-122"/>
              </a:rPr>
              <a:t>内实质性占位性</a:t>
            </a:r>
            <a:r>
              <a:rPr lang="zh-CN" altLang="zh-CN" dirty="0" smtClean="0">
                <a:ea typeface="宋体" charset="-122"/>
              </a:rPr>
              <a:t>病变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zh-CN" dirty="0" smtClean="0">
                <a:ea typeface="宋体" charset="-122"/>
              </a:rPr>
              <a:t>胸膜</a:t>
            </a:r>
            <a:r>
              <a:rPr lang="zh-CN" altLang="zh-CN" dirty="0">
                <a:ea typeface="宋体" charset="-122"/>
              </a:rPr>
              <a:t>病变，</a:t>
            </a:r>
            <a:r>
              <a:rPr lang="zh-CN" altLang="zh-CN" sz="2400" dirty="0">
                <a:solidFill>
                  <a:srgbClr val="7030A0"/>
                </a:solidFill>
                <a:latin typeface="华文楷体" pitchFamily="2" charset="-122"/>
                <a:ea typeface="华文楷体" pitchFamily="2" charset="-122"/>
              </a:rPr>
              <a:t>如胸膜增厚、</a:t>
            </a:r>
            <a:r>
              <a:rPr lang="zh-CN" altLang="zh-CN" sz="2400" dirty="0" smtClean="0">
                <a:solidFill>
                  <a:srgbClr val="7030A0"/>
                </a:solidFill>
                <a:latin typeface="华文楷体" pitchFamily="2" charset="-122"/>
                <a:ea typeface="华文楷体" pitchFamily="2" charset="-122"/>
              </a:rPr>
              <a:t>胸腔积液</a:t>
            </a:r>
            <a:endParaRPr lang="en-US" altLang="zh-CN" dirty="0">
              <a:solidFill>
                <a:srgbClr val="7030A0"/>
              </a:solidFill>
              <a:latin typeface="华文楷体" pitchFamily="2" charset="-122"/>
              <a:ea typeface="华文楷体" pitchFamily="2" charset="-122"/>
            </a:endParaRPr>
          </a:p>
          <a:p>
            <a:pPr lvl="2">
              <a:defRPr/>
            </a:pPr>
            <a:r>
              <a:rPr lang="zh-CN" altLang="zh-CN" dirty="0" smtClean="0">
                <a:ea typeface="宋体" charset="-122"/>
              </a:rPr>
              <a:t>过清音</a:t>
            </a:r>
            <a:endParaRPr lang="en-US" altLang="zh-CN" dirty="0" smtClean="0">
              <a:ea typeface="宋体" charset="-122"/>
            </a:endParaRPr>
          </a:p>
          <a:p>
            <a:pPr lvl="3">
              <a:defRPr/>
            </a:pPr>
            <a:r>
              <a:rPr lang="zh-CN" altLang="zh-CN" dirty="0" smtClean="0">
                <a:ea typeface="宋体" charset="-122"/>
              </a:rPr>
              <a:t>提示</a:t>
            </a:r>
            <a:r>
              <a:rPr lang="zh-CN" altLang="zh-CN" dirty="0">
                <a:ea typeface="宋体" charset="-122"/>
              </a:rPr>
              <a:t>肺内含气量增多且肺弹性</a:t>
            </a:r>
            <a:r>
              <a:rPr lang="zh-CN" altLang="zh-CN" dirty="0" smtClean="0">
                <a:ea typeface="宋体" charset="-122"/>
              </a:rPr>
              <a:t>减弱</a:t>
            </a:r>
            <a:endParaRPr lang="en-US" altLang="zh-CN" dirty="0">
              <a:ea typeface="宋体" charset="-122"/>
            </a:endParaRPr>
          </a:p>
          <a:p>
            <a:pPr lvl="2">
              <a:defRPr/>
            </a:pPr>
            <a:r>
              <a:rPr lang="zh-CN" altLang="zh-CN" dirty="0" smtClean="0">
                <a:ea typeface="宋体" charset="-122"/>
              </a:rPr>
              <a:t>鼓音</a:t>
            </a:r>
            <a:endParaRPr lang="en-US" altLang="zh-CN" dirty="0" smtClean="0">
              <a:ea typeface="宋体" charset="-122"/>
            </a:endParaRPr>
          </a:p>
          <a:p>
            <a:pPr lvl="3">
              <a:defRPr/>
            </a:pPr>
            <a:r>
              <a:rPr lang="zh-CN" altLang="zh-CN" dirty="0" smtClean="0">
                <a:ea typeface="宋体" charset="-122"/>
              </a:rPr>
              <a:t>气胸</a:t>
            </a:r>
            <a:endParaRPr lang="en-US" altLang="zh-CN" dirty="0" smtClean="0">
              <a:ea typeface="宋体" charset="-122"/>
            </a:endParaRPr>
          </a:p>
          <a:p>
            <a:pPr lvl="3">
              <a:defRPr/>
            </a:pPr>
            <a:r>
              <a:rPr lang="zh-CN" altLang="zh-CN" dirty="0" smtClean="0">
                <a:ea typeface="宋体" charset="-122"/>
              </a:rPr>
              <a:t>肺</a:t>
            </a:r>
            <a:r>
              <a:rPr lang="zh-CN" altLang="zh-CN" dirty="0">
                <a:ea typeface="宋体" charset="-122"/>
              </a:rPr>
              <a:t>内空腔性</a:t>
            </a:r>
            <a:r>
              <a:rPr lang="zh-CN" altLang="zh-CN" dirty="0" smtClean="0">
                <a:ea typeface="宋体" charset="-122"/>
              </a:rPr>
              <a:t>病变</a:t>
            </a:r>
            <a:endParaRPr dirty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四、叩诊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161616"/>
                </a:solidFill>
                <a:ea typeface="宋体" charset="-122"/>
              </a:rPr>
              <a:t>肺界的叩诊</a:t>
            </a:r>
            <a:endParaRPr lang="en-US" altLang="en-US" dirty="0" smtClean="0">
              <a:solidFill>
                <a:srgbClr val="161616"/>
              </a:solidFill>
              <a:latin typeface="Arial" charset="0"/>
            </a:endParaRPr>
          </a:p>
          <a:p>
            <a:pPr lvl="1"/>
            <a:r>
              <a:rPr altLang="zh-CN" dirty="0">
                <a:ea typeface="宋体" charset="-122"/>
              </a:rPr>
              <a:t>肺</a:t>
            </a:r>
            <a:r>
              <a:rPr dirty="0">
                <a:ea typeface="宋体" charset="-122"/>
              </a:rPr>
              <a:t>上界：</a:t>
            </a:r>
            <a:r>
              <a:rPr dirty="0" smtClean="0">
                <a:ea typeface="宋体" charset="-122"/>
              </a:rPr>
              <a:t>即肺尖的上界</a:t>
            </a:r>
            <a:endParaRPr lang="en-US" dirty="0" smtClean="0">
              <a:ea typeface="宋体" charset="-122"/>
            </a:endParaRPr>
          </a:p>
          <a:p>
            <a:pPr lvl="2"/>
            <a:r>
              <a:rPr altLang="zh-CN" sz="2400" dirty="0" smtClean="0">
                <a:ea typeface="宋体" charset="-122"/>
              </a:rPr>
              <a:t>肺上界变窄或叩诊呈浊音</a:t>
            </a:r>
            <a:endParaRPr lang="en-US" sz="2400" dirty="0" smtClean="0">
              <a:ea typeface="宋体" charset="-122"/>
            </a:endParaRPr>
          </a:p>
          <a:p>
            <a:pPr lvl="3"/>
            <a:r>
              <a:rPr altLang="zh-CN" sz="2400" dirty="0" smtClean="0">
                <a:ea typeface="宋体" charset="-122"/>
              </a:rPr>
              <a:t>见于肺尖有结核性浸润</a:t>
            </a:r>
            <a:r>
              <a:rPr altLang="zh-CN" sz="2400" dirty="0">
                <a:ea typeface="宋体" charset="-122"/>
              </a:rPr>
              <a:t>、</a:t>
            </a:r>
            <a:r>
              <a:rPr altLang="zh-CN" sz="2400" dirty="0" smtClean="0">
                <a:ea typeface="宋体" charset="-122"/>
              </a:rPr>
              <a:t>纤维性病变或萎缩</a:t>
            </a:r>
            <a:endParaRPr lang="en-US" altLang="zh-CN" sz="2400" dirty="0" smtClean="0">
              <a:ea typeface="宋体" charset="-122"/>
            </a:endParaRPr>
          </a:p>
          <a:p>
            <a:pPr lvl="1"/>
            <a:r>
              <a:rPr lang="zh-CN" altLang="en-US" dirty="0">
                <a:ea typeface="宋体" charset="-122"/>
              </a:rPr>
              <a:t>肺下界</a:t>
            </a:r>
          </a:p>
          <a:p>
            <a:pPr lvl="2"/>
            <a:r>
              <a:rPr lang="zh-CN" altLang="en-US" sz="2400" dirty="0">
                <a:ea typeface="宋体" charset="-122"/>
              </a:rPr>
              <a:t>正常人</a:t>
            </a:r>
          </a:p>
          <a:p>
            <a:pPr lvl="3"/>
            <a:r>
              <a:rPr lang="zh-CN" altLang="en-US" sz="2400" dirty="0">
                <a:ea typeface="宋体" charset="-122"/>
              </a:rPr>
              <a:t>平静呼吸时，在锁骨中线、腋中线及肩胛下角线的第</a:t>
            </a:r>
            <a:r>
              <a:rPr lang="en-US" altLang="zh-CN" sz="2400" dirty="0">
                <a:ea typeface="宋体" charset="-122"/>
              </a:rPr>
              <a:t>6</a:t>
            </a:r>
            <a:r>
              <a:rPr lang="zh-CN" altLang="en-US" sz="2400" dirty="0">
                <a:ea typeface="宋体" charset="-122"/>
              </a:rPr>
              <a:t>、第</a:t>
            </a:r>
            <a:r>
              <a:rPr lang="en-US" altLang="zh-CN" sz="2400" dirty="0">
                <a:ea typeface="宋体" charset="-122"/>
              </a:rPr>
              <a:t>8</a:t>
            </a:r>
            <a:r>
              <a:rPr lang="zh-CN" altLang="en-US" sz="2400" dirty="0">
                <a:ea typeface="宋体" charset="-122"/>
              </a:rPr>
              <a:t>及第</a:t>
            </a:r>
            <a:r>
              <a:rPr lang="en-US" altLang="zh-CN" sz="2400" dirty="0">
                <a:ea typeface="宋体" charset="-122"/>
              </a:rPr>
              <a:t>10</a:t>
            </a:r>
            <a:r>
              <a:rPr lang="zh-CN" altLang="en-US" sz="2400" dirty="0">
                <a:ea typeface="宋体" charset="-122"/>
              </a:rPr>
              <a:t>肋间隙。</a:t>
            </a:r>
          </a:p>
          <a:p>
            <a:pPr lvl="2"/>
            <a:r>
              <a:rPr lang="zh-CN" altLang="en-US" sz="2400" dirty="0">
                <a:ea typeface="宋体" charset="-122"/>
              </a:rPr>
              <a:t>常见异常</a:t>
            </a:r>
          </a:p>
          <a:p>
            <a:pPr lvl="3"/>
            <a:r>
              <a:rPr lang="zh-CN" altLang="en-US" sz="2400" dirty="0">
                <a:ea typeface="宋体" charset="-122"/>
              </a:rPr>
              <a:t>肺下界上移：多见于肺不张、鼓肠、腹水及腹腔巨大肿瘤等</a:t>
            </a:r>
          </a:p>
          <a:p>
            <a:pPr lvl="3"/>
            <a:r>
              <a:rPr lang="zh-CN" altLang="en-US" sz="2400" dirty="0">
                <a:ea typeface="宋体" charset="-122"/>
              </a:rPr>
              <a:t>肺下界下移：可见于肺气肿及腹腔内脏下垂</a:t>
            </a:r>
            <a:r>
              <a:rPr lang="zh-CN" altLang="en-US" sz="2400" dirty="0" smtClean="0">
                <a:ea typeface="宋体" charset="-122"/>
              </a:rPr>
              <a:t>等</a:t>
            </a:r>
            <a:endParaRPr lang="en-US" altLang="zh-CN" sz="2400" dirty="0" smtClean="0">
              <a:ea typeface="宋体" charset="-122"/>
            </a:endParaRPr>
          </a:p>
          <a:p>
            <a:pPr lvl="1"/>
            <a:endParaRPr dirty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评估的主要内容</a:t>
            </a:r>
          </a:p>
        </p:txBody>
      </p:sp>
      <p:sp>
        <p:nvSpPr>
          <p:cNvPr id="512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38"/>
            <a:ext cx="4229100" cy="5033962"/>
          </a:xfrm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胸部的体表标志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自然标志</a:t>
            </a:r>
            <a:endParaRPr lang="en-US" altLang="en-US" smtClean="0">
              <a:latin typeface="Arial" charset="0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人工划线</a:t>
            </a:r>
            <a:endParaRPr lang="en-US" altLang="en-US" smtClean="0">
              <a:latin typeface="Arial" charset="0"/>
            </a:endParaRPr>
          </a:p>
          <a:p>
            <a:r>
              <a:rPr lang="zh-CN" altLang="en-US" smtClean="0">
                <a:ea typeface="宋体" charset="-122"/>
              </a:rPr>
              <a:t>视诊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胸廓外形</a:t>
            </a:r>
            <a:endParaRPr lang="en-US" altLang="en-US" smtClean="0">
              <a:latin typeface="Arial" charset="0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胸壁皮肤</a:t>
            </a:r>
            <a:endParaRPr lang="en-US" altLang="en-US" smtClean="0">
              <a:latin typeface="Arial" charset="0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呼吸运动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触诊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胸廓扩张度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触觉语颤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胸膜摩擦感</a:t>
            </a:r>
            <a:endParaRPr lang="en-US" altLang="en-US" smtClean="0">
              <a:latin typeface="Arial" charset="0"/>
            </a:endParaRPr>
          </a:p>
          <a:p>
            <a:pPr lvl="1">
              <a:buFont typeface="Wingdings" pitchFamily="2" charset="2"/>
              <a:buNone/>
            </a:pPr>
            <a:endParaRPr lang="en-US" altLang="zh-CN" smtClean="0">
              <a:latin typeface="Arial" charset="0"/>
              <a:ea typeface="宋体" charset="-122"/>
            </a:endParaRPr>
          </a:p>
        </p:txBody>
      </p:sp>
      <p:sp>
        <p:nvSpPr>
          <p:cNvPr id="5124" name="内容占位符 4"/>
          <p:cNvSpPr>
            <a:spLocks noGrp="1"/>
          </p:cNvSpPr>
          <p:nvPr>
            <p:ph sz="half" idx="2"/>
          </p:nvPr>
        </p:nvSpPr>
        <p:spPr>
          <a:xfrm>
            <a:off x="4686300" y="1214438"/>
            <a:ext cx="4229100" cy="5033962"/>
          </a:xfrm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叩诊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胸部叩诊音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肺界叩诊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听诊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肺部呼吸音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啰音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/>
            <a:r>
              <a:rPr lang="zh-CN" altLang="en-US" smtClean="0">
                <a:latin typeface="Arial" charset="0"/>
                <a:ea typeface="宋体" charset="-122"/>
              </a:rPr>
              <a:t>胸膜摩擦音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buFont typeface="Wingdings" pitchFamily="2" charset="2"/>
              <a:buNone/>
            </a:pPr>
            <a:endParaRPr lang="en-US" altLang="zh-CN" smtClean="0">
              <a:latin typeface="Arial" charset="0"/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四、叩诊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 lvl="1"/>
            <a:r>
              <a:rPr altLang="zh-CN" dirty="0" smtClean="0">
                <a:ea typeface="宋体" charset="-122"/>
              </a:rPr>
              <a:t>肺下界移动</a:t>
            </a:r>
            <a:r>
              <a:rPr lang="zh-CN" altLang="en-US" dirty="0" smtClean="0">
                <a:ea typeface="宋体" charset="-122"/>
              </a:rPr>
              <a:t>度</a:t>
            </a:r>
            <a:r>
              <a:rPr dirty="0" smtClean="0">
                <a:ea typeface="宋体" charset="-122"/>
              </a:rPr>
              <a:t>：</a:t>
            </a:r>
            <a:r>
              <a:rPr dirty="0">
                <a:ea typeface="宋体" charset="-122"/>
              </a:rPr>
              <a:t>即</a:t>
            </a:r>
            <a:r>
              <a:rPr altLang="zh-CN" dirty="0">
                <a:ea typeface="宋体" charset="-122"/>
              </a:rPr>
              <a:t>呼吸时膈肌的移动范围</a:t>
            </a:r>
            <a:r>
              <a:rPr dirty="0">
                <a:ea typeface="宋体" charset="-122"/>
              </a:rPr>
              <a:t>。</a:t>
            </a:r>
            <a:endParaRPr lang="en-US"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双波形 4"/>
          <p:cNvSpPr/>
          <p:nvPr/>
        </p:nvSpPr>
        <p:spPr>
          <a:xfrm>
            <a:off x="539750" y="2060848"/>
            <a:ext cx="3887788" cy="3600450"/>
          </a:xfrm>
          <a:prstGeom prst="doubleWave">
            <a:avLst/>
          </a:prstGeom>
          <a:solidFill>
            <a:schemeClr val="accent3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altLang="zh-CN" dirty="0">
              <a:solidFill>
                <a:srgbClr val="692AA2"/>
              </a:solidFill>
              <a:latin typeface="华文行楷" pitchFamily="2" charset="-122"/>
              <a:ea typeface="华文行楷" pitchFamily="2" charset="-122"/>
            </a:endParaRPr>
          </a:p>
          <a:p>
            <a:pPr>
              <a:defRPr/>
            </a:pPr>
            <a:r>
              <a:rPr lang="zh-CN" altLang="zh-CN" dirty="0">
                <a:solidFill>
                  <a:srgbClr val="692AA2"/>
                </a:solidFill>
                <a:latin typeface="华文行楷" pitchFamily="2" charset="-122"/>
                <a:ea typeface="华文行楷" pitchFamily="2" charset="-122"/>
              </a:rPr>
              <a:t>评估方法：首先于被评估者平静呼吸时在锁骨中线、腋中线及肩胛下角线上叩出肺下界，然后嘱被评估者深吸气后屏住呼吸，继续向下叩出肺下界的最低点。待被评估者恢复平静呼吸后，嘱其深呼气后屏住呼吸，沿该线自上向下叩出肺下界的最高点。最高点与最低点之间的距离即肺下界移动度，正常为</a:t>
            </a:r>
            <a:r>
              <a:rPr lang="en-US" altLang="zh-CN" dirty="0">
                <a:solidFill>
                  <a:srgbClr val="692AA2"/>
                </a:solidFill>
                <a:latin typeface="华文行楷" pitchFamily="2" charset="-122"/>
                <a:ea typeface="华文行楷" pitchFamily="2" charset="-122"/>
              </a:rPr>
              <a:t>6</a:t>
            </a:r>
            <a:r>
              <a:rPr lang="zh-CN" altLang="zh-CN" dirty="0">
                <a:solidFill>
                  <a:srgbClr val="692AA2"/>
                </a:solidFill>
                <a:latin typeface="华文行楷" pitchFamily="2" charset="-122"/>
                <a:ea typeface="华文行楷" pitchFamily="2" charset="-122"/>
              </a:rPr>
              <a:t>～</a:t>
            </a:r>
            <a:r>
              <a:rPr lang="en-US" altLang="zh-CN" dirty="0">
                <a:solidFill>
                  <a:srgbClr val="692AA2"/>
                </a:solidFill>
                <a:latin typeface="华文行楷" pitchFamily="2" charset="-122"/>
                <a:ea typeface="华文行楷" pitchFamily="2" charset="-122"/>
              </a:rPr>
              <a:t>8cm</a:t>
            </a:r>
            <a:r>
              <a:rPr lang="zh-CN" altLang="zh-CN" dirty="0">
                <a:solidFill>
                  <a:srgbClr val="692AA2"/>
                </a:solidFill>
                <a:latin typeface="华文行楷" pitchFamily="2" charset="-122"/>
                <a:ea typeface="华文行楷" pitchFamily="2" charset="-122"/>
              </a:rPr>
              <a:t>。</a:t>
            </a:r>
          </a:p>
          <a:p>
            <a:pPr>
              <a:defRPr/>
            </a:pPr>
            <a:endParaRPr lang="zh-CN" altLang="en-US" dirty="0">
              <a:solidFill>
                <a:srgbClr val="692AA2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5076825" y="2060848"/>
            <a:ext cx="3743325" cy="367347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zh-CN" sz="1600" b="1" dirty="0">
                <a:solidFill>
                  <a:schemeClr val="accent4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肺下界移动范围减小</a:t>
            </a:r>
            <a:r>
              <a:rPr lang="zh-CN" altLang="en-US" sz="1600" b="1" dirty="0">
                <a:solidFill>
                  <a:schemeClr val="accent4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：</a:t>
            </a:r>
            <a:endParaRPr lang="en-US" altLang="zh-CN" sz="1600" b="1" dirty="0">
              <a:solidFill>
                <a:schemeClr val="accent4">
                  <a:lumMod val="75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zh-CN" sz="1600" b="1" dirty="0">
                <a:solidFill>
                  <a:schemeClr val="accent4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①肺组织弹性消失，如肺气肿；</a:t>
            </a:r>
            <a:endParaRPr lang="en-US" altLang="zh-CN" sz="1600" b="1" dirty="0">
              <a:solidFill>
                <a:schemeClr val="accent4">
                  <a:lumMod val="75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zh-CN" sz="1600" b="1" dirty="0">
                <a:solidFill>
                  <a:schemeClr val="accent4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②肺组织萎缩，如肺不张、肺纤维化；</a:t>
            </a:r>
            <a:endParaRPr lang="en-US" altLang="zh-CN" sz="1600" b="1" dirty="0">
              <a:solidFill>
                <a:schemeClr val="accent4">
                  <a:lumMod val="75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zh-CN" sz="1600" b="1" dirty="0">
                <a:solidFill>
                  <a:schemeClr val="accent4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③肺组织炎症及水肿，如肺炎和肺水肿。</a:t>
            </a:r>
            <a:endParaRPr lang="en-US" altLang="zh-CN" sz="1600" b="1" dirty="0">
              <a:solidFill>
                <a:schemeClr val="accent4">
                  <a:lumMod val="75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zh-CN" altLang="zh-CN" sz="1600" b="1" dirty="0">
                <a:solidFill>
                  <a:schemeClr val="accent4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肺下界移动范围不能叩出或消失</a:t>
            </a:r>
            <a:r>
              <a:rPr lang="zh-CN" altLang="en-US" sz="1600" b="1" dirty="0">
                <a:solidFill>
                  <a:schemeClr val="accent4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zh-CN" sz="1600" b="1" dirty="0">
                <a:solidFill>
                  <a:schemeClr val="accent4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见于广泛胸膜粘连、大量胸腔积液或气胸、膈神经麻痹等疾病。</a:t>
            </a:r>
            <a:endParaRPr lang="zh-CN" altLang="en-US" sz="1600" b="1" dirty="0">
              <a:solidFill>
                <a:schemeClr val="accent4">
                  <a:lumMod val="75000"/>
                </a:schemeClr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161616"/>
                </a:solidFill>
                <a:ea typeface="宋体" charset="-122"/>
              </a:rPr>
              <a:t>肺部呼吸音</a:t>
            </a:r>
            <a:endParaRPr lang="en-US" altLang="en-US" dirty="0" smtClean="0">
              <a:solidFill>
                <a:srgbClr val="161616"/>
              </a:solidFill>
              <a:latin typeface="Arial" charset="0"/>
            </a:endParaRPr>
          </a:p>
          <a:p>
            <a:pPr lvl="1"/>
            <a:r>
              <a:rPr dirty="0">
                <a:ea typeface="宋体" charset="-122"/>
              </a:rPr>
              <a:t>肺部呼吸音的产生</a:t>
            </a:r>
            <a:endParaRPr lang="en-US" altLang="zh-CN" dirty="0">
              <a:ea typeface="宋体" charset="-122"/>
            </a:endParaRPr>
          </a:p>
          <a:p>
            <a:pPr lvl="1">
              <a:buFont typeface="Wingdings" pitchFamily="2" charset="2"/>
              <a:buNone/>
            </a:pPr>
            <a:endParaRPr lang="en-US" altLang="zh-CN" dirty="0">
              <a:ea typeface="宋体" charset="-122"/>
            </a:endParaRPr>
          </a:p>
          <a:p>
            <a:pPr lvl="1"/>
            <a:r>
              <a:rPr altLang="zh-CN" dirty="0" smtClean="0">
                <a:ea typeface="宋体" charset="-122"/>
              </a:rPr>
              <a:t>正常呼吸音</a:t>
            </a:r>
            <a:endParaRPr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5" name="椭圆形标注 4"/>
          <p:cNvSpPr/>
          <p:nvPr/>
        </p:nvSpPr>
        <p:spPr>
          <a:xfrm>
            <a:off x="5076825" y="1125538"/>
            <a:ext cx="3816350" cy="2016125"/>
          </a:xfrm>
          <a:prstGeom prst="wedgeEllipseCallout">
            <a:avLst>
              <a:gd name="adj1" fmla="val -70532"/>
              <a:gd name="adj2" fmla="val -631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zh-CN" dirty="0">
                <a:solidFill>
                  <a:schemeClr val="accent6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正常呼吸时，气流进、出呼吸道及肺泡，产生湍流而引起振动，发出的声音通过肺组织和胸壁，在体表听到，称为呼吸音</a:t>
            </a:r>
            <a:r>
              <a:rPr lang="zh-CN" altLang="en-US" dirty="0">
                <a:solidFill>
                  <a:schemeClr val="accent6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。</a:t>
            </a:r>
          </a:p>
        </p:txBody>
      </p:sp>
      <p:sp>
        <p:nvSpPr>
          <p:cNvPr id="7" name="流程图: 可选过程 6"/>
          <p:cNvSpPr/>
          <p:nvPr/>
        </p:nvSpPr>
        <p:spPr>
          <a:xfrm>
            <a:off x="971550" y="3429000"/>
            <a:ext cx="5903913" cy="2879725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zh-CN" sz="2000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支气管呼吸音</a:t>
            </a:r>
            <a:r>
              <a:rPr lang="zh-CN" altLang="en-US" sz="2000" dirty="0">
                <a:solidFill>
                  <a:schemeClr val="accent4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：</a:t>
            </a:r>
            <a:r>
              <a:rPr lang="zh-CN" altLang="zh-CN" sz="2000" dirty="0">
                <a:solidFill>
                  <a:schemeClr val="accent4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为呼出或吸入的气流经过声门、气管和主支气管时形成湍流所产生的声音，颇似舌抬高后再呼气所发出的“哈…”音。</a:t>
            </a:r>
            <a:endParaRPr lang="en-US" altLang="zh-CN" sz="2000" dirty="0">
              <a:solidFill>
                <a:schemeClr val="accent4">
                  <a:lumMod val="7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defRPr/>
            </a:pPr>
            <a:r>
              <a:rPr lang="zh-CN" altLang="zh-CN" sz="2000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肺泡呼吸音</a:t>
            </a:r>
            <a:r>
              <a:rPr lang="zh-CN" altLang="en-US" sz="2000" dirty="0">
                <a:solidFill>
                  <a:schemeClr val="accent4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：</a:t>
            </a:r>
            <a:r>
              <a:rPr lang="zh-CN" altLang="zh-CN" sz="2000" dirty="0">
                <a:solidFill>
                  <a:schemeClr val="accent4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为呼吸时，气流进出细支气管和肺泡，引起肺泡弹性变化和气流振动所形成的声音，似上齿咬下唇吸气时发出的</a:t>
            </a:r>
            <a:r>
              <a:rPr lang="en-US" altLang="zh-CN" sz="2000" dirty="0">
                <a:solidFill>
                  <a:schemeClr val="accent4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“</a:t>
            </a:r>
            <a:r>
              <a:rPr lang="zh-CN" altLang="zh-CN" sz="2000" dirty="0" smtClean="0">
                <a:solidFill>
                  <a:schemeClr val="accent4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夫</a:t>
            </a:r>
            <a:r>
              <a:rPr lang="en-US" altLang="zh-CN" sz="2000" dirty="0" smtClean="0">
                <a:solidFill>
                  <a:schemeClr val="accent4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…”</a:t>
            </a:r>
            <a:r>
              <a:rPr lang="zh-CN" altLang="zh-CN" sz="2000" dirty="0">
                <a:solidFill>
                  <a:schemeClr val="accent4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音。</a:t>
            </a:r>
            <a:endParaRPr lang="en-US" altLang="zh-CN" sz="2000" dirty="0">
              <a:solidFill>
                <a:schemeClr val="accent4">
                  <a:lumMod val="75000"/>
                </a:schemeClr>
              </a:solidFill>
              <a:latin typeface="华文中宋" pitchFamily="2" charset="-122"/>
              <a:ea typeface="华文中宋" pitchFamily="2" charset="-122"/>
            </a:endParaRPr>
          </a:p>
          <a:p>
            <a:pPr>
              <a:defRPr/>
            </a:pPr>
            <a:r>
              <a:rPr lang="zh-CN" altLang="zh-CN" sz="2000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支气管肺泡呼吸音</a:t>
            </a:r>
            <a:r>
              <a:rPr lang="zh-CN" altLang="zh-CN" sz="2000" dirty="0">
                <a:solidFill>
                  <a:schemeClr val="accent4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：兼有支气管呼吸音与肺泡呼吸音的特点。</a:t>
            </a:r>
            <a:endParaRPr lang="zh-CN" altLang="en-US" sz="2000" dirty="0">
              <a:solidFill>
                <a:schemeClr val="accent4">
                  <a:lumMod val="75000"/>
                </a:schemeClr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484784"/>
            <a:ext cx="8610600" cy="4763616"/>
          </a:xfrm>
        </p:spPr>
        <p:txBody>
          <a:bodyPr/>
          <a:lstStyle/>
          <a:p>
            <a:pPr marL="457200" lvl="1" indent="0" algn="ctr">
              <a:buNone/>
            </a:pPr>
            <a:r>
              <a:rPr lang="zh-CN" altLang="en-US" dirty="0" smtClean="0">
                <a:ea typeface="宋体" charset="-122"/>
              </a:rPr>
              <a:t>肺部</a:t>
            </a:r>
            <a:r>
              <a:rPr lang="zh-CN" altLang="en-US" dirty="0">
                <a:ea typeface="宋体" charset="-122"/>
              </a:rPr>
              <a:t>正常呼吸音的听诊特点</a:t>
            </a:r>
          </a:p>
          <a:p>
            <a:endParaRPr lang="en-US"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" name="Picture 1" descr="C:\Users\dell\Desktop\图片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127875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214438"/>
            <a:ext cx="8610600" cy="5033962"/>
          </a:xfrm>
        </p:spPr>
        <p:txBody>
          <a:bodyPr/>
          <a:lstStyle/>
          <a:p>
            <a:pPr lvl="1"/>
            <a:r>
              <a:rPr lang="zh-CN" altLang="en-US" dirty="0" smtClean="0">
                <a:ea typeface="宋体" charset="-122"/>
              </a:rPr>
              <a:t>异常呼吸音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lang="zh-CN" altLang="en-US" dirty="0" smtClean="0">
                <a:ea typeface="宋体" charset="-122"/>
              </a:rPr>
              <a:t>异常肺泡呼吸音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en-US" dirty="0">
                <a:ea typeface="宋体" charset="-122"/>
              </a:rPr>
              <a:t>肺泡呼吸音</a:t>
            </a:r>
            <a:r>
              <a:rPr lang="zh-CN" altLang="en-US" dirty="0" smtClean="0">
                <a:ea typeface="宋体" charset="-122"/>
              </a:rPr>
              <a:t>增强：由于</a:t>
            </a:r>
            <a:r>
              <a:rPr lang="zh-CN" altLang="en-US" dirty="0">
                <a:ea typeface="宋体" charset="-122"/>
              </a:rPr>
              <a:t>呼吸运动或肺泡的通气功能增强，进出肺泡的气流量增加或气流速度加快所致</a:t>
            </a:r>
            <a:r>
              <a:rPr lang="zh-CN" altLang="en-US" dirty="0" smtClean="0">
                <a:ea typeface="宋体" charset="-122"/>
              </a:rPr>
              <a:t>。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en-US" dirty="0">
                <a:ea typeface="宋体" charset="-122"/>
              </a:rPr>
              <a:t>肺泡呼吸音减弱或消失：肺泡通气量减少、气流减慢或呼吸音传导受阻，可发生在局部、单侧或双侧肺部。</a:t>
            </a:r>
          </a:p>
          <a:p>
            <a:pPr lvl="4"/>
            <a:r>
              <a:rPr lang="zh-CN" altLang="en-US" dirty="0">
                <a:ea typeface="宋体" charset="-122"/>
              </a:rPr>
              <a:t>常见病因：胸腔积液、气胸；胸壁外伤、肋骨骨折；喉头水肿、支气管肿瘤、支气管炎等。</a:t>
            </a:r>
          </a:p>
          <a:p>
            <a:pPr lvl="4"/>
            <a:endParaRPr lang="zh-CN" altLang="en-US" dirty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214438"/>
            <a:ext cx="8610600" cy="5033962"/>
          </a:xfrm>
        </p:spPr>
        <p:txBody>
          <a:bodyPr/>
          <a:lstStyle/>
          <a:p>
            <a:pPr lvl="1"/>
            <a:r>
              <a:rPr lang="zh-CN" altLang="en-US" dirty="0" smtClean="0">
                <a:ea typeface="宋体" charset="-122"/>
              </a:rPr>
              <a:t>异常呼吸音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lang="zh-CN" altLang="en-US" dirty="0" smtClean="0">
                <a:ea typeface="宋体" charset="-122"/>
              </a:rPr>
              <a:t>异常支气管呼吸音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zh-CN" dirty="0" smtClean="0">
                <a:ea typeface="宋体" charset="-122"/>
              </a:rPr>
              <a:t>在正常肺泡呼吸音区域内听到了支气管呼吸音，也称管状呼吸音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en-US" dirty="0">
                <a:ea typeface="宋体" charset="-122"/>
              </a:rPr>
              <a:t>常见</a:t>
            </a:r>
            <a:r>
              <a:rPr lang="zh-CN" altLang="en-US" dirty="0" smtClean="0">
                <a:ea typeface="宋体" charset="-122"/>
              </a:rPr>
              <a:t>原因</a:t>
            </a:r>
            <a:endParaRPr lang="en-US" altLang="zh-CN" dirty="0" smtClean="0">
              <a:ea typeface="宋体" charset="-122"/>
            </a:endParaRPr>
          </a:p>
          <a:p>
            <a:pPr lvl="4">
              <a:defRPr/>
            </a:pPr>
            <a:r>
              <a:rPr lang="zh-CN" altLang="zh-CN" dirty="0" smtClean="0">
                <a:ea typeface="宋体" charset="-122"/>
              </a:rPr>
              <a:t>肺</a:t>
            </a:r>
            <a:r>
              <a:rPr lang="zh-CN" altLang="zh-CN" dirty="0">
                <a:ea typeface="宋体" charset="-122"/>
              </a:rPr>
              <a:t>组织</a:t>
            </a:r>
            <a:r>
              <a:rPr lang="zh-CN" altLang="zh-CN" dirty="0" smtClean="0">
                <a:ea typeface="宋体" charset="-122"/>
              </a:rPr>
              <a:t>实变</a:t>
            </a:r>
            <a:endParaRPr lang="en-US" altLang="zh-CN" dirty="0" smtClean="0">
              <a:ea typeface="宋体" charset="-122"/>
            </a:endParaRPr>
          </a:p>
          <a:p>
            <a:pPr lvl="4">
              <a:defRPr/>
            </a:pPr>
            <a:r>
              <a:rPr lang="zh-CN" altLang="zh-CN" dirty="0" smtClean="0">
                <a:ea typeface="宋体" charset="-122"/>
              </a:rPr>
              <a:t>肺</a:t>
            </a:r>
            <a:r>
              <a:rPr lang="zh-CN" altLang="zh-CN" dirty="0">
                <a:ea typeface="宋体" charset="-122"/>
              </a:rPr>
              <a:t>内大空</a:t>
            </a:r>
            <a:r>
              <a:rPr lang="zh-CN" altLang="zh-CN" dirty="0" smtClean="0">
                <a:ea typeface="宋体" charset="-122"/>
              </a:rPr>
              <a:t>腔</a:t>
            </a:r>
            <a:endParaRPr lang="en-US" altLang="zh-CN" dirty="0">
              <a:ea typeface="宋体" charset="-122"/>
            </a:endParaRPr>
          </a:p>
          <a:p>
            <a:pPr lvl="4">
              <a:defRPr/>
            </a:pPr>
            <a:r>
              <a:rPr lang="zh-CN" altLang="zh-CN" dirty="0" smtClean="0">
                <a:ea typeface="宋体" charset="-122"/>
              </a:rPr>
              <a:t>压迫</a:t>
            </a:r>
            <a:r>
              <a:rPr lang="zh-CN" altLang="zh-CN" dirty="0">
                <a:ea typeface="宋体" charset="-122"/>
              </a:rPr>
              <a:t>性</a:t>
            </a:r>
            <a:r>
              <a:rPr lang="zh-CN" altLang="zh-CN" dirty="0" smtClean="0">
                <a:ea typeface="宋体" charset="-122"/>
              </a:rPr>
              <a:t>肺不张</a:t>
            </a:r>
            <a:endParaRPr lang="zh-CN" altLang="zh-CN" dirty="0">
              <a:ea typeface="宋体" charset="-122"/>
            </a:endParaRPr>
          </a:p>
          <a:p>
            <a:pPr lvl="3"/>
            <a:endParaRPr lang="en-US" altLang="zh-CN" dirty="0" smtClean="0">
              <a:ea typeface="宋体" charset="-122"/>
            </a:endParaRPr>
          </a:p>
          <a:p>
            <a:pPr lvl="3"/>
            <a:endParaRPr lang="en-US"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3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214438"/>
            <a:ext cx="8610600" cy="5033962"/>
          </a:xfrm>
        </p:spPr>
        <p:txBody>
          <a:bodyPr/>
          <a:lstStyle/>
          <a:p>
            <a:pPr lvl="2"/>
            <a:r>
              <a:rPr lang="zh-CN" altLang="en-US" dirty="0" smtClean="0">
                <a:ea typeface="宋体" charset="-122"/>
              </a:rPr>
              <a:t>异常支气管肺泡呼吸音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zh-CN" dirty="0" smtClean="0">
                <a:ea typeface="宋体" charset="-122"/>
              </a:rPr>
              <a:t>在正常肺泡呼吸音区域内听到了支气管肺泡呼吸音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en-US" dirty="0">
                <a:ea typeface="宋体" charset="-122"/>
              </a:rPr>
              <a:t>发生</a:t>
            </a:r>
            <a:r>
              <a:rPr lang="zh-CN" altLang="en-US" dirty="0" smtClean="0">
                <a:ea typeface="宋体" charset="-122"/>
              </a:rPr>
              <a:t>机制</a:t>
            </a:r>
            <a:endParaRPr lang="en-US" altLang="zh-CN" dirty="0" smtClean="0">
              <a:ea typeface="宋体" charset="-122"/>
            </a:endParaRPr>
          </a:p>
          <a:p>
            <a:pPr lvl="4"/>
            <a:r>
              <a:rPr lang="zh-CN" altLang="en-US" dirty="0" smtClean="0">
                <a:ea typeface="宋体" charset="-122"/>
              </a:rPr>
              <a:t>肺</a:t>
            </a:r>
            <a:r>
              <a:rPr lang="zh-CN" altLang="en-US" dirty="0">
                <a:ea typeface="宋体" charset="-122"/>
              </a:rPr>
              <a:t>组织内实变的病变区较小且混合与正常肺组织中，或肺组织实变的病变区较深且被正常肺组织覆盖而产生。</a:t>
            </a:r>
          </a:p>
          <a:p>
            <a:pPr lvl="3"/>
            <a:r>
              <a:rPr lang="zh-CN" altLang="en-US" dirty="0">
                <a:ea typeface="宋体" charset="-122"/>
              </a:rPr>
              <a:t>常见</a:t>
            </a:r>
            <a:r>
              <a:rPr lang="zh-CN" altLang="en-US" dirty="0" smtClean="0">
                <a:ea typeface="宋体" charset="-122"/>
              </a:rPr>
              <a:t>疾病</a:t>
            </a:r>
            <a:endParaRPr lang="en-US" altLang="zh-CN" dirty="0" smtClean="0">
              <a:ea typeface="宋体" charset="-122"/>
            </a:endParaRPr>
          </a:p>
          <a:p>
            <a:pPr lvl="4"/>
            <a:r>
              <a:rPr lang="zh-CN" altLang="en-US" dirty="0" smtClean="0">
                <a:ea typeface="宋体" charset="-122"/>
              </a:rPr>
              <a:t>大叶性肺炎</a:t>
            </a:r>
            <a:r>
              <a:rPr lang="zh-CN" altLang="en-US" dirty="0">
                <a:ea typeface="宋体" charset="-122"/>
              </a:rPr>
              <a:t>早期、支气管肺炎、肺结核、胸腔积液上方肺组织因受压而膨胀不全的部位。</a:t>
            </a:r>
            <a:endParaRPr lang="zh-CN" altLang="en-US" dirty="0">
              <a:solidFill>
                <a:srgbClr val="161616"/>
              </a:solidFill>
              <a:ea typeface="宋体" charset="-122"/>
            </a:endParaRPr>
          </a:p>
          <a:p>
            <a:pPr lvl="3"/>
            <a:endParaRPr lang="en-US"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5934298" cy="503396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161616"/>
                </a:solidFill>
                <a:ea typeface="宋体" charset="-122"/>
              </a:rPr>
              <a:t>干啰音</a:t>
            </a:r>
            <a:endParaRPr lang="en-US" altLang="en-US" dirty="0" smtClean="0">
              <a:solidFill>
                <a:srgbClr val="161616"/>
              </a:solidFill>
              <a:latin typeface="Arial" charset="0"/>
            </a:endParaRPr>
          </a:p>
          <a:p>
            <a:pPr lvl="1"/>
            <a:r>
              <a:rPr dirty="0" smtClean="0">
                <a:ea typeface="宋体" charset="-122"/>
              </a:rPr>
              <a:t>发病机制</a:t>
            </a:r>
            <a:endParaRPr lang="en-US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气流通过狭窄或部分梗阻的气道</a:t>
            </a:r>
            <a:r>
              <a:rPr altLang="zh-CN" dirty="0">
                <a:ea typeface="宋体" charset="-122"/>
              </a:rPr>
              <a:t>，</a:t>
            </a:r>
            <a:r>
              <a:rPr altLang="zh-CN" dirty="0" smtClean="0">
                <a:ea typeface="宋体" charset="-122"/>
              </a:rPr>
              <a:t>产生湍流发出的声音</a:t>
            </a:r>
            <a:endParaRPr lang="en-US" altLang="zh-CN" dirty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病理基础</a:t>
            </a:r>
            <a:endParaRPr lang="en-US" altLang="zh-CN" dirty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管壁黏膜充血肿胀</a:t>
            </a:r>
            <a:endParaRPr lang="en-US" altLang="zh-CN" dirty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支气管平滑肌痉挛</a:t>
            </a:r>
            <a:endParaRPr lang="en-US" altLang="zh-CN" dirty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管腔内肿瘤或异物</a:t>
            </a:r>
            <a:endParaRPr lang="en-US" altLang="zh-CN" dirty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管壁外肿大的淋巴结或肿瘤压迫</a:t>
            </a:r>
            <a:endParaRPr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31749" name="Picture 2" descr="d:\program files\360se6\User Data\temp\t01faa4365e4b9f5ae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1" r="8788"/>
          <a:stretch/>
        </p:blipFill>
        <p:spPr bwMode="auto">
          <a:xfrm>
            <a:off x="6239098" y="1411508"/>
            <a:ext cx="293426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214438"/>
            <a:ext cx="8610600" cy="5033962"/>
          </a:xfrm>
        </p:spPr>
        <p:txBody>
          <a:bodyPr/>
          <a:lstStyle/>
          <a:p>
            <a:pPr lvl="1"/>
            <a:r>
              <a:rPr dirty="0" smtClean="0">
                <a:ea typeface="宋体" charset="-122"/>
              </a:rPr>
              <a:t>听诊特点</a:t>
            </a:r>
            <a:endParaRPr lang="en-US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吸气和呼气时均可闻及</a:t>
            </a:r>
            <a:r>
              <a:rPr lang="zh-CN" altLang="en-US" dirty="0">
                <a:ea typeface="宋体" charset="-122"/>
              </a:rPr>
              <a:t>，以呼气时</a:t>
            </a:r>
            <a:r>
              <a:rPr lang="zh-CN" altLang="en-US" dirty="0" smtClean="0">
                <a:ea typeface="宋体" charset="-122"/>
              </a:rPr>
              <a:t>明显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音调较高</a:t>
            </a:r>
            <a:r>
              <a:rPr altLang="zh-CN" dirty="0">
                <a:ea typeface="宋体" charset="-122"/>
              </a:rPr>
              <a:t>，</a:t>
            </a:r>
            <a:r>
              <a:rPr altLang="zh-CN" dirty="0" smtClean="0">
                <a:ea typeface="宋体" charset="-122"/>
              </a:rPr>
              <a:t>持续时间较长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其强度</a:t>
            </a:r>
            <a:r>
              <a:rPr altLang="zh-CN" dirty="0">
                <a:ea typeface="宋体" charset="-122"/>
              </a:rPr>
              <a:t>、数量、</a:t>
            </a:r>
            <a:r>
              <a:rPr altLang="zh-CN" dirty="0" smtClean="0">
                <a:ea typeface="宋体" charset="-122"/>
              </a:rPr>
              <a:t>性质和部位易发生变化</a:t>
            </a:r>
            <a:endParaRPr lang="en-US" altLang="zh-CN" dirty="0">
              <a:ea typeface="宋体" charset="-122"/>
            </a:endParaRPr>
          </a:p>
          <a:p>
            <a:pPr lvl="1"/>
            <a:r>
              <a:rPr dirty="0" smtClean="0">
                <a:ea typeface="宋体" charset="-122"/>
              </a:rPr>
              <a:t>干啰音分类</a:t>
            </a:r>
            <a:endParaRPr lang="en-US" dirty="0" smtClean="0">
              <a:ea typeface="宋体" charset="-122"/>
            </a:endParaRPr>
          </a:p>
          <a:p>
            <a:pPr lvl="2"/>
            <a:r>
              <a:rPr dirty="0" smtClean="0">
                <a:ea typeface="宋体" charset="-122"/>
              </a:rPr>
              <a:t>根据气管管径分为</a:t>
            </a:r>
            <a:endParaRPr lang="en-US" altLang="zh-CN" dirty="0">
              <a:ea typeface="宋体" charset="-122"/>
            </a:endParaRPr>
          </a:p>
          <a:p>
            <a:pPr lvl="3"/>
            <a:r>
              <a:rPr altLang="zh-CN" dirty="0">
                <a:ea typeface="宋体" charset="-122"/>
              </a:rPr>
              <a:t>低调干啰音</a:t>
            </a:r>
            <a:r>
              <a:rPr dirty="0">
                <a:ea typeface="宋体" charset="-122"/>
              </a:rPr>
              <a:t>：</a:t>
            </a:r>
            <a:r>
              <a:rPr altLang="zh-CN" dirty="0">
                <a:ea typeface="宋体" charset="-122"/>
              </a:rPr>
              <a:t>鼾音</a:t>
            </a:r>
            <a:endParaRPr lang="en-US" altLang="zh-CN" dirty="0">
              <a:ea typeface="宋体" charset="-122"/>
            </a:endParaRPr>
          </a:p>
          <a:p>
            <a:pPr lvl="3"/>
            <a:r>
              <a:rPr altLang="zh-CN" dirty="0">
                <a:ea typeface="宋体" charset="-122"/>
              </a:rPr>
              <a:t>高调干啰音</a:t>
            </a:r>
            <a:r>
              <a:rPr dirty="0">
                <a:ea typeface="宋体" charset="-122"/>
              </a:rPr>
              <a:t>：</a:t>
            </a:r>
            <a:r>
              <a:rPr altLang="zh-CN" dirty="0">
                <a:ea typeface="宋体" charset="-122"/>
              </a:rPr>
              <a:t>哨笛音</a:t>
            </a:r>
            <a:endParaRPr lang="en-US"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" name="Picture 2" descr="d:\program files\360se6\User Data\temp\t014c3dfe9df52191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34"/>
          <a:stretch/>
        </p:blipFill>
        <p:spPr bwMode="auto">
          <a:xfrm>
            <a:off x="5796136" y="3284984"/>
            <a:ext cx="245162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214438"/>
            <a:ext cx="8610600" cy="5033962"/>
          </a:xfrm>
        </p:spPr>
        <p:txBody>
          <a:bodyPr/>
          <a:lstStyle/>
          <a:p>
            <a:pPr lvl="1"/>
            <a:r>
              <a:rPr lang="zh-CN" altLang="en-US" dirty="0" smtClean="0">
                <a:solidFill>
                  <a:srgbClr val="161616"/>
                </a:solidFill>
                <a:ea typeface="宋体" charset="-122"/>
              </a:rPr>
              <a:t>临床意义</a:t>
            </a:r>
            <a:endParaRPr lang="en-US" altLang="en-US" dirty="0" smtClean="0">
              <a:solidFill>
                <a:srgbClr val="161616"/>
              </a:solidFill>
              <a:latin typeface="Arial" charset="0"/>
            </a:endParaRPr>
          </a:p>
          <a:p>
            <a:pPr lvl="2"/>
            <a:r>
              <a:rPr altLang="zh-CN" dirty="0" smtClean="0">
                <a:ea typeface="宋体" charset="-122"/>
              </a:rPr>
              <a:t>分布于双侧肺部</a:t>
            </a:r>
            <a:endParaRPr lang="en-US" dirty="0" smtClean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支气管哮喘</a:t>
            </a:r>
            <a:r>
              <a:rPr altLang="zh-CN" dirty="0">
                <a:ea typeface="宋体" charset="-122"/>
              </a:rPr>
              <a:t>、心源性哮喘、</a:t>
            </a:r>
            <a:r>
              <a:rPr altLang="zh-CN" dirty="0" smtClean="0">
                <a:ea typeface="宋体" charset="-122"/>
              </a:rPr>
              <a:t>慢性支气管炎喘息型</a:t>
            </a:r>
            <a:r>
              <a:rPr lang="zh-CN" altLang="en-US" dirty="0" smtClean="0">
                <a:ea typeface="宋体" charset="-122"/>
              </a:rPr>
              <a:t>等</a:t>
            </a:r>
            <a:endParaRPr lang="en-US" altLang="zh-CN" dirty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局限性分布</a:t>
            </a:r>
            <a:endParaRPr lang="en-US" dirty="0" smtClean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支气管内膜肿瘤</a:t>
            </a:r>
            <a:r>
              <a:rPr altLang="zh-CN" dirty="0">
                <a:ea typeface="宋体" charset="-122"/>
              </a:rPr>
              <a:t>、炎症、</a:t>
            </a:r>
            <a:r>
              <a:rPr altLang="zh-CN" dirty="0" smtClean="0">
                <a:ea typeface="宋体" charset="-122"/>
              </a:rPr>
              <a:t>结核或异物</a:t>
            </a:r>
            <a:endParaRPr lang="en-US"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161616"/>
                </a:solidFill>
                <a:ea typeface="宋体" charset="-122"/>
              </a:rPr>
              <a:t>湿性啰音</a:t>
            </a:r>
            <a:endParaRPr lang="en-US" altLang="en-US" dirty="0" smtClean="0">
              <a:solidFill>
                <a:srgbClr val="161616"/>
              </a:solidFill>
              <a:latin typeface="Arial" charset="0"/>
            </a:endParaRPr>
          </a:p>
          <a:p>
            <a:pPr lvl="1"/>
            <a:r>
              <a:rPr dirty="0" smtClean="0">
                <a:ea typeface="宋体" charset="-122"/>
              </a:rPr>
              <a:t>发病机制</a:t>
            </a:r>
            <a:endParaRPr lang="en-US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气道内含有较稀薄的分泌物</a:t>
            </a:r>
            <a:r>
              <a:rPr dirty="0">
                <a:ea typeface="宋体" charset="-122"/>
              </a:rPr>
              <a:t>，</a:t>
            </a:r>
            <a:r>
              <a:rPr altLang="zh-CN" dirty="0">
                <a:ea typeface="宋体" charset="-122"/>
              </a:rPr>
              <a:t>当呼吸时，气流通过液体形成水泡破裂的声音，又称水泡音。</a:t>
            </a:r>
            <a:endParaRPr lang="en-US"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7" name="云形 6"/>
          <p:cNvSpPr/>
          <p:nvPr/>
        </p:nvSpPr>
        <p:spPr>
          <a:xfrm>
            <a:off x="684213" y="3285009"/>
            <a:ext cx="4535487" cy="2808287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lvl="1">
              <a:defRPr/>
            </a:pPr>
            <a:endParaRPr lang="en-US" altLang="zh-CN" sz="2000" dirty="0">
              <a:solidFill>
                <a:srgbClr val="00206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34822" name="图片 5" descr="捻发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3427884"/>
            <a:ext cx="254952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24768" y="606657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</a:rPr>
              <a:t>捻发音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4714" y="3601000"/>
            <a:ext cx="324929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zh-CN" sz="22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细、小支气管壁或肺泡壁因分泌物黏着而呈闭合状态，在吸气时，突然被气流冲击而张开所产生的爆裂声，也称爆裂音或吸气性捻发音</a:t>
            </a:r>
            <a:r>
              <a:rPr lang="zh-CN" altLang="en-US" sz="2200" dirty="0" smtClean="0">
                <a:solidFill>
                  <a:srgbClr val="002060"/>
                </a:solidFill>
                <a:latin typeface="华文行楷" pitchFamily="2" charset="-122"/>
                <a:ea typeface="华文行楷" pitchFamily="2" charset="-122"/>
              </a:rPr>
              <a:t>。</a:t>
            </a:r>
            <a:endParaRPr lang="en-US" altLang="zh-CN" sz="2200" dirty="0" smtClean="0">
              <a:solidFill>
                <a:srgbClr val="002060"/>
              </a:solidFill>
              <a:latin typeface="华文行楷" pitchFamily="2" charset="-122"/>
              <a:ea typeface="华文行楷" pitchFamily="2" charset="-122"/>
            </a:endParaRPr>
          </a:p>
          <a:p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一、胸部的体表标志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>
              <a:defRPr/>
            </a:pPr>
            <a:r>
              <a:rPr dirty="0" err="1" smtClean="0">
                <a:latin typeface="Arial" charset="0"/>
                <a:ea typeface="宋体" charset="-122"/>
              </a:rPr>
              <a:t>前胸的体表标志</a:t>
            </a:r>
            <a:endParaRPr lang="en-US" dirty="0">
              <a:latin typeface="Arial" charset="0"/>
            </a:endParaRPr>
          </a:p>
          <a:p>
            <a:pPr lvl="1">
              <a:buFont typeface="Wingdings" pitchFamily="2" charset="2"/>
              <a:buNone/>
              <a:defRPr/>
            </a:pPr>
            <a:endParaRPr lang="en-US" dirty="0">
              <a:latin typeface="Arial" charset="0"/>
            </a:endParaRPr>
          </a:p>
          <a:p>
            <a:pPr>
              <a:defRPr/>
            </a:pPr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149" name="Picture 7" descr="图3-1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4738687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214438"/>
            <a:ext cx="8610600" cy="5033962"/>
          </a:xfrm>
        </p:spPr>
        <p:txBody>
          <a:bodyPr/>
          <a:lstStyle/>
          <a:p>
            <a:pPr lvl="1"/>
            <a:r>
              <a:rPr dirty="0" smtClean="0">
                <a:ea typeface="宋体" charset="-122"/>
              </a:rPr>
              <a:t>听诊特点</a:t>
            </a:r>
            <a:endParaRPr lang="en-US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连续而短暂</a:t>
            </a:r>
            <a:r>
              <a:rPr altLang="zh-CN" dirty="0">
                <a:ea typeface="宋体" charset="-122"/>
              </a:rPr>
              <a:t>，</a:t>
            </a:r>
            <a:r>
              <a:rPr altLang="zh-CN" dirty="0" smtClean="0">
                <a:ea typeface="宋体" charset="-122"/>
              </a:rPr>
              <a:t>一次常连续多个出现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多出现于吸气相</a:t>
            </a:r>
            <a:r>
              <a:rPr altLang="zh-CN" dirty="0">
                <a:ea typeface="宋体" charset="-122"/>
              </a:rPr>
              <a:t>，以吸气末最清楚听到，</a:t>
            </a:r>
            <a:r>
              <a:rPr altLang="zh-CN" dirty="0" smtClean="0">
                <a:ea typeface="宋体" charset="-122"/>
              </a:rPr>
              <a:t>有时也可出现在呼气早期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部位较固定</a:t>
            </a:r>
            <a:r>
              <a:rPr altLang="zh-CN" dirty="0">
                <a:ea typeface="宋体" charset="-122"/>
              </a:rPr>
              <a:t>，</a:t>
            </a:r>
            <a:r>
              <a:rPr altLang="zh-CN" dirty="0" smtClean="0">
                <a:ea typeface="宋体" charset="-122"/>
              </a:rPr>
              <a:t>性质也不易变化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中</a:t>
            </a:r>
            <a:r>
              <a:rPr altLang="zh-CN" dirty="0">
                <a:ea typeface="宋体" charset="-122"/>
              </a:rPr>
              <a:t>、</a:t>
            </a:r>
            <a:r>
              <a:rPr altLang="zh-CN" dirty="0" smtClean="0">
                <a:ea typeface="宋体" charset="-122"/>
              </a:rPr>
              <a:t>小水泡音可同时出现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咳嗽后可增多</a:t>
            </a:r>
            <a:r>
              <a:rPr altLang="zh-CN" dirty="0">
                <a:ea typeface="宋体" charset="-122"/>
              </a:rPr>
              <a:t>、</a:t>
            </a:r>
            <a:r>
              <a:rPr altLang="zh-CN" dirty="0" smtClean="0">
                <a:ea typeface="宋体" charset="-122"/>
              </a:rPr>
              <a:t>减少或消失</a:t>
            </a:r>
            <a:endParaRPr lang="en-US"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214438"/>
            <a:ext cx="8610600" cy="5033962"/>
          </a:xfrm>
        </p:spPr>
        <p:txBody>
          <a:bodyPr/>
          <a:lstStyle/>
          <a:p>
            <a:pPr lvl="1"/>
            <a:r>
              <a:rPr dirty="0" smtClean="0">
                <a:ea typeface="宋体" charset="-122"/>
              </a:rPr>
              <a:t>湿啰音分类</a:t>
            </a:r>
            <a:endParaRPr lang="en-US" dirty="0" smtClean="0">
              <a:ea typeface="宋体" charset="-122"/>
            </a:endParaRPr>
          </a:p>
          <a:p>
            <a:pPr lvl="2"/>
            <a:r>
              <a:rPr dirty="0" smtClean="0">
                <a:ea typeface="宋体" charset="-122"/>
              </a:rPr>
              <a:t>根据气管管径分为</a:t>
            </a:r>
            <a:endParaRPr lang="en-US" altLang="zh-CN" dirty="0">
              <a:ea typeface="宋体" charset="-122"/>
            </a:endParaRPr>
          </a:p>
          <a:p>
            <a:pPr lvl="3"/>
            <a:r>
              <a:rPr dirty="0">
                <a:ea typeface="宋体" charset="-122"/>
              </a:rPr>
              <a:t> </a:t>
            </a:r>
            <a:r>
              <a:rPr dirty="0" smtClean="0">
                <a:ea typeface="宋体" charset="-122"/>
              </a:rPr>
              <a:t>大水泡音</a:t>
            </a:r>
            <a:r>
              <a:rPr dirty="0">
                <a:ea typeface="宋体" charset="-122"/>
              </a:rPr>
              <a:t>、中水泡音、小水泡音、 捻发音</a:t>
            </a:r>
            <a:endParaRPr lang="en-US" altLang="zh-CN" dirty="0">
              <a:ea typeface="宋体" charset="-122"/>
            </a:endParaRPr>
          </a:p>
          <a:p>
            <a:pPr lvl="1">
              <a:buFont typeface="Wingdings" pitchFamily="2" charset="2"/>
              <a:buNone/>
            </a:pPr>
            <a:endParaRPr lang="en-US"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36869" name="Picture 2" descr="d:\program files\360se6\User Data\temp\t014c3dfe9df52191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924944"/>
            <a:ext cx="5154613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214438"/>
            <a:ext cx="8610600" cy="5033962"/>
          </a:xfrm>
        </p:spPr>
        <p:txBody>
          <a:bodyPr/>
          <a:lstStyle/>
          <a:p>
            <a:pPr lvl="1"/>
            <a:r>
              <a:rPr lang="zh-CN" altLang="en-US" dirty="0" smtClean="0">
                <a:solidFill>
                  <a:srgbClr val="161616"/>
                </a:solidFill>
                <a:ea typeface="宋体" charset="-122"/>
              </a:rPr>
              <a:t>临床意义</a:t>
            </a:r>
            <a:endParaRPr lang="en-US" altLang="en-US" dirty="0" smtClean="0">
              <a:solidFill>
                <a:srgbClr val="161616"/>
              </a:solidFill>
              <a:latin typeface="Arial" charset="0"/>
            </a:endParaRPr>
          </a:p>
          <a:p>
            <a:pPr lvl="2"/>
            <a:r>
              <a:rPr dirty="0" smtClean="0">
                <a:ea typeface="宋体" charset="-122"/>
              </a:rPr>
              <a:t>分布</a:t>
            </a:r>
            <a:r>
              <a:rPr altLang="zh-CN" dirty="0" smtClean="0">
                <a:ea typeface="宋体" charset="-122"/>
              </a:rPr>
              <a:t>在局部</a:t>
            </a:r>
            <a:endParaRPr lang="en-US" dirty="0" smtClean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肺炎</a:t>
            </a:r>
            <a:r>
              <a:rPr altLang="zh-CN" dirty="0">
                <a:ea typeface="宋体" charset="-122"/>
              </a:rPr>
              <a:t>、支气管扩张、肺结核等；</a:t>
            </a:r>
            <a:endParaRPr lang="en-US" altLang="zh-CN" dirty="0">
              <a:ea typeface="宋体" charset="-122"/>
            </a:endParaRPr>
          </a:p>
          <a:p>
            <a:pPr lvl="2"/>
            <a:r>
              <a:rPr dirty="0" smtClean="0">
                <a:ea typeface="宋体" charset="-122"/>
              </a:rPr>
              <a:t>分布</a:t>
            </a:r>
            <a:r>
              <a:rPr altLang="zh-CN" dirty="0" smtClean="0">
                <a:ea typeface="宋体" charset="-122"/>
              </a:rPr>
              <a:t>在两侧肺底</a:t>
            </a:r>
            <a:endParaRPr lang="en-US" dirty="0" smtClean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支气管肺炎</a:t>
            </a:r>
            <a:r>
              <a:rPr dirty="0">
                <a:ea typeface="宋体" charset="-122"/>
              </a:rPr>
              <a:t>、</a:t>
            </a:r>
            <a:r>
              <a:rPr altLang="zh-CN" dirty="0">
                <a:ea typeface="宋体" charset="-122"/>
              </a:rPr>
              <a:t>心功能不全所致的肺淤血等；</a:t>
            </a:r>
            <a:endParaRPr lang="en-US" altLang="zh-CN" dirty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满布于两肺野</a:t>
            </a:r>
            <a:endParaRPr lang="en-US" dirty="0" smtClean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急性肺水肿</a:t>
            </a:r>
            <a:r>
              <a:rPr dirty="0">
                <a:ea typeface="宋体" charset="-122"/>
              </a:rPr>
              <a:t>、</a:t>
            </a:r>
            <a:r>
              <a:rPr altLang="zh-CN" dirty="0">
                <a:ea typeface="宋体" charset="-122"/>
              </a:rPr>
              <a:t>严重的支气管肺炎。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161616"/>
                </a:solidFill>
                <a:ea typeface="宋体" charset="-122"/>
              </a:rPr>
              <a:t>胸膜摩擦音</a:t>
            </a:r>
            <a:endParaRPr lang="en-US" altLang="en-US" dirty="0" smtClean="0">
              <a:solidFill>
                <a:srgbClr val="161616"/>
              </a:solidFill>
              <a:latin typeface="Arial" charset="0"/>
            </a:endParaRPr>
          </a:p>
          <a:p>
            <a:pPr lvl="1"/>
            <a:r>
              <a:rPr altLang="zh-CN" dirty="0" smtClean="0">
                <a:ea typeface="宋体" charset="-122"/>
              </a:rPr>
              <a:t>发生机制</a:t>
            </a:r>
            <a:endParaRPr lang="en-US" dirty="0" smtClean="0">
              <a:ea typeface="宋体" charset="-122"/>
            </a:endParaRPr>
          </a:p>
          <a:p>
            <a:pPr lvl="2"/>
            <a:r>
              <a:rPr altLang="zh-CN" dirty="0" smtClean="0">
                <a:ea typeface="宋体" charset="-122"/>
              </a:rPr>
              <a:t>当胸膜发生炎症时</a:t>
            </a:r>
            <a:r>
              <a:rPr altLang="zh-CN" dirty="0">
                <a:ea typeface="宋体" charset="-122"/>
              </a:rPr>
              <a:t>，纤维蛋白渗出，胸膜表面变粗糙，</a:t>
            </a:r>
            <a:r>
              <a:rPr altLang="zh-CN" dirty="0" smtClean="0">
                <a:ea typeface="宋体" charset="-122"/>
              </a:rPr>
              <a:t>呼吸时胸膜的脏层和壁层相互摩擦而发出声音</a:t>
            </a:r>
            <a:endParaRPr lang="en-US" altLang="zh-CN" dirty="0" smtClean="0">
              <a:ea typeface="宋体" charset="-122"/>
            </a:endParaRPr>
          </a:p>
          <a:p>
            <a:pPr lvl="1"/>
            <a:r>
              <a:rPr lang="zh-CN" altLang="en-US" dirty="0">
                <a:ea typeface="宋体" charset="-122"/>
              </a:rPr>
              <a:t>听诊</a:t>
            </a:r>
            <a:r>
              <a:rPr lang="zh-CN" altLang="en-US" dirty="0" smtClean="0">
                <a:ea typeface="宋体" charset="-122"/>
              </a:rPr>
              <a:t>特点</a:t>
            </a:r>
            <a:endParaRPr lang="en-US" altLang="zh-CN" dirty="0" smtClean="0">
              <a:ea typeface="宋体" charset="-122"/>
            </a:endParaRPr>
          </a:p>
          <a:p>
            <a:pPr lvl="2"/>
            <a:r>
              <a:rPr lang="zh-CN" altLang="zh-CN" sz="2200" dirty="0" smtClean="0">
                <a:ea typeface="宋体" charset="-122"/>
              </a:rPr>
              <a:t>吸气</a:t>
            </a:r>
            <a:r>
              <a:rPr lang="zh-CN" altLang="zh-CN" sz="2200" dirty="0">
                <a:ea typeface="宋体" charset="-122"/>
              </a:rPr>
              <a:t>和</a:t>
            </a:r>
            <a:r>
              <a:rPr lang="zh-CN" altLang="zh-CN" sz="2200" dirty="0" smtClean="0">
                <a:ea typeface="宋体" charset="-122"/>
              </a:rPr>
              <a:t>呼气时均可</a:t>
            </a:r>
            <a:r>
              <a:rPr lang="zh-CN" altLang="en-US" sz="2200" dirty="0" smtClean="0">
                <a:ea typeface="宋体" charset="-122"/>
              </a:rPr>
              <a:t>闻及</a:t>
            </a:r>
            <a:r>
              <a:rPr lang="zh-CN" altLang="zh-CN" sz="2200" dirty="0" smtClean="0">
                <a:ea typeface="宋体" charset="-122"/>
              </a:rPr>
              <a:t>，</a:t>
            </a:r>
            <a:r>
              <a:rPr lang="zh-CN" altLang="zh-CN" sz="2200" dirty="0">
                <a:ea typeface="宋体" charset="-122"/>
              </a:rPr>
              <a:t>以吸气末或呼气初较为</a:t>
            </a:r>
            <a:r>
              <a:rPr lang="zh-CN" altLang="zh-CN" sz="2200" dirty="0" smtClean="0">
                <a:ea typeface="宋体" charset="-122"/>
              </a:rPr>
              <a:t>明显</a:t>
            </a:r>
            <a:endParaRPr lang="en-US" altLang="zh-CN" sz="2200" dirty="0" smtClean="0">
              <a:ea typeface="宋体" charset="-122"/>
            </a:endParaRPr>
          </a:p>
          <a:p>
            <a:pPr lvl="2"/>
            <a:r>
              <a:rPr lang="zh-CN" altLang="zh-CN" sz="2200" dirty="0" smtClean="0">
                <a:ea typeface="宋体" charset="-122"/>
              </a:rPr>
              <a:t>深呼吸</a:t>
            </a:r>
            <a:r>
              <a:rPr lang="zh-CN" altLang="zh-CN" sz="2200" dirty="0">
                <a:ea typeface="宋体" charset="-122"/>
              </a:rPr>
              <a:t>或听诊器加压时声音</a:t>
            </a:r>
            <a:r>
              <a:rPr lang="zh-CN" altLang="zh-CN" sz="2200" dirty="0" smtClean="0">
                <a:ea typeface="宋体" charset="-122"/>
              </a:rPr>
              <a:t>可更</a:t>
            </a:r>
            <a:r>
              <a:rPr lang="zh-CN" altLang="zh-CN" sz="2200" dirty="0">
                <a:ea typeface="宋体" charset="-122"/>
              </a:rPr>
              <a:t>清楚，屏住呼吸时</a:t>
            </a:r>
            <a:r>
              <a:rPr lang="zh-CN" altLang="zh-CN" sz="2200" dirty="0" smtClean="0">
                <a:ea typeface="宋体" charset="-122"/>
              </a:rPr>
              <a:t>消失</a:t>
            </a:r>
            <a:endParaRPr lang="en-US" altLang="zh-CN" sz="2200" dirty="0">
              <a:ea typeface="宋体" charset="-122"/>
            </a:endParaRPr>
          </a:p>
          <a:p>
            <a:pPr lvl="2"/>
            <a:r>
              <a:rPr lang="zh-CN" altLang="zh-CN" sz="2200" dirty="0" smtClean="0">
                <a:ea typeface="宋体" charset="-122"/>
              </a:rPr>
              <a:t>可出现</a:t>
            </a:r>
            <a:r>
              <a:rPr lang="zh-CN" altLang="en-US" sz="2200" dirty="0" smtClean="0">
                <a:ea typeface="宋体" charset="-122"/>
              </a:rPr>
              <a:t>于</a:t>
            </a:r>
            <a:r>
              <a:rPr lang="zh-CN" altLang="zh-CN" sz="2200" dirty="0" smtClean="0">
                <a:ea typeface="宋体" charset="-122"/>
              </a:rPr>
              <a:t>胸膜</a:t>
            </a:r>
            <a:r>
              <a:rPr lang="zh-CN" altLang="zh-CN" sz="2200" dirty="0">
                <a:ea typeface="宋体" charset="-122"/>
              </a:rPr>
              <a:t>任何部位</a:t>
            </a:r>
            <a:r>
              <a:rPr lang="zh-CN" altLang="zh-CN" sz="2200" dirty="0" smtClean="0">
                <a:ea typeface="宋体" charset="-122"/>
              </a:rPr>
              <a:t>，以</a:t>
            </a:r>
            <a:r>
              <a:rPr lang="zh-CN" altLang="zh-CN" sz="2200" dirty="0">
                <a:ea typeface="宋体" charset="-122"/>
              </a:rPr>
              <a:t>胸壁腋中线下部最易</a:t>
            </a:r>
            <a:r>
              <a:rPr lang="zh-CN" altLang="zh-CN" sz="2200" dirty="0" smtClean="0">
                <a:ea typeface="宋体" charset="-122"/>
              </a:rPr>
              <a:t>听到</a:t>
            </a:r>
            <a:endParaRPr lang="en-US" altLang="zh-CN" sz="2200" dirty="0">
              <a:ea typeface="宋体" charset="-122"/>
            </a:endParaRPr>
          </a:p>
          <a:p>
            <a:pPr lvl="2"/>
            <a:r>
              <a:rPr lang="zh-CN" altLang="zh-CN" sz="2200" dirty="0">
                <a:ea typeface="宋体" charset="-122"/>
              </a:rPr>
              <a:t>胸膜摩擦音可随体位变化而</a:t>
            </a:r>
            <a:r>
              <a:rPr lang="zh-CN" altLang="zh-CN" sz="2200" dirty="0" smtClean="0">
                <a:ea typeface="宋体" charset="-122"/>
              </a:rPr>
              <a:t>消失或出现</a:t>
            </a:r>
            <a:endParaRPr lang="en-US" altLang="zh-CN" sz="2200" dirty="0" smtClean="0">
              <a:ea typeface="宋体" charset="-122"/>
            </a:endParaRPr>
          </a:p>
          <a:p>
            <a:pPr lvl="2"/>
            <a:r>
              <a:rPr lang="zh-CN" altLang="zh-CN" sz="2200" dirty="0" smtClean="0">
                <a:ea typeface="宋体" charset="-122"/>
              </a:rPr>
              <a:t>胸腔</a:t>
            </a:r>
            <a:r>
              <a:rPr lang="zh-CN" altLang="zh-CN" sz="2200" dirty="0">
                <a:ea typeface="宋体" charset="-122"/>
              </a:rPr>
              <a:t>内积液增多时</a:t>
            </a:r>
            <a:r>
              <a:rPr lang="zh-CN" altLang="zh-CN" sz="2200" dirty="0" smtClean="0">
                <a:ea typeface="宋体" charset="-122"/>
              </a:rPr>
              <a:t>，摩擦音</a:t>
            </a:r>
            <a:r>
              <a:rPr lang="zh-CN" altLang="zh-CN" sz="2200" dirty="0">
                <a:ea typeface="宋体" charset="-122"/>
              </a:rPr>
              <a:t>可消失，当胸腔积液</a:t>
            </a:r>
            <a:r>
              <a:rPr lang="zh-CN" altLang="zh-CN" sz="2200" dirty="0" smtClean="0">
                <a:ea typeface="宋体" charset="-122"/>
              </a:rPr>
              <a:t>被吸收</a:t>
            </a:r>
            <a:r>
              <a:rPr lang="zh-CN" altLang="zh-CN" sz="2200" dirty="0">
                <a:ea typeface="宋体" charset="-122"/>
              </a:rPr>
              <a:t>减少时</a:t>
            </a:r>
            <a:r>
              <a:rPr lang="zh-CN" altLang="zh-CN" sz="2200" dirty="0" smtClean="0">
                <a:ea typeface="宋体" charset="-122"/>
              </a:rPr>
              <a:t>，可再出现</a:t>
            </a:r>
            <a:endParaRPr lang="zh-CN" altLang="zh-CN" sz="2200" dirty="0">
              <a:ea typeface="宋体" charset="-122"/>
            </a:endParaRPr>
          </a:p>
          <a:p>
            <a:pPr lvl="1"/>
            <a:endParaRPr altLang="zh-CN" dirty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五、听诊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 lvl="1"/>
            <a:r>
              <a:rPr dirty="0" smtClean="0">
                <a:ea typeface="宋体" charset="-122"/>
              </a:rPr>
              <a:t>临床意义</a:t>
            </a:r>
            <a:endParaRPr lang="en-US" dirty="0" smtClean="0">
              <a:ea typeface="宋体" charset="-122"/>
            </a:endParaRPr>
          </a:p>
          <a:p>
            <a:pPr marL="914400" lvl="2" indent="0">
              <a:buNone/>
              <a:defRPr/>
            </a:pPr>
            <a:r>
              <a:rPr lang="zh-CN" altLang="zh-CN" dirty="0">
                <a:ea typeface="宋体" charset="-122"/>
              </a:rPr>
              <a:t>①胸膜炎症，如结核性或化脓性</a:t>
            </a:r>
            <a:r>
              <a:rPr lang="zh-CN" altLang="zh-CN" dirty="0" smtClean="0">
                <a:ea typeface="宋体" charset="-122"/>
              </a:rPr>
              <a:t>胸膜炎</a:t>
            </a:r>
            <a:endParaRPr lang="en-US" altLang="zh-CN" dirty="0">
              <a:ea typeface="宋体" charset="-122"/>
            </a:endParaRPr>
          </a:p>
          <a:p>
            <a:pPr marL="914400" lvl="2" indent="0">
              <a:buNone/>
              <a:defRPr/>
            </a:pPr>
            <a:r>
              <a:rPr lang="zh-CN" altLang="zh-CN" dirty="0">
                <a:ea typeface="宋体" charset="-122"/>
              </a:rPr>
              <a:t>②胸膜高度干燥，如重度</a:t>
            </a:r>
            <a:r>
              <a:rPr lang="zh-CN" altLang="zh-CN" dirty="0" smtClean="0">
                <a:ea typeface="宋体" charset="-122"/>
              </a:rPr>
              <a:t>脱水</a:t>
            </a:r>
            <a:endParaRPr lang="en-US" altLang="zh-CN" dirty="0" smtClean="0">
              <a:ea typeface="宋体" charset="-122"/>
            </a:endParaRPr>
          </a:p>
          <a:p>
            <a:pPr marL="914400" lvl="2" indent="0">
              <a:buNone/>
              <a:defRPr/>
            </a:pPr>
            <a:r>
              <a:rPr lang="zh-CN" altLang="zh-CN" dirty="0" smtClean="0">
                <a:ea typeface="宋体" charset="-122"/>
              </a:rPr>
              <a:t>③胸膜</a:t>
            </a:r>
            <a:r>
              <a:rPr lang="zh-CN" altLang="zh-CN" dirty="0">
                <a:ea typeface="宋体" charset="-122"/>
              </a:rPr>
              <a:t>原发或继发</a:t>
            </a:r>
            <a:r>
              <a:rPr lang="zh-CN" altLang="zh-CN" dirty="0" smtClean="0">
                <a:ea typeface="宋体" charset="-122"/>
              </a:rPr>
              <a:t>肿瘤</a:t>
            </a:r>
            <a:endParaRPr lang="en-US" altLang="zh-CN" dirty="0">
              <a:ea typeface="宋体" charset="-122"/>
            </a:endParaRPr>
          </a:p>
          <a:p>
            <a:pPr marL="914400" lvl="2" indent="0">
              <a:buNone/>
              <a:defRPr/>
            </a:pPr>
            <a:r>
              <a:rPr lang="zh-CN" altLang="zh-CN" dirty="0" smtClean="0">
                <a:ea typeface="宋体" charset="-122"/>
              </a:rPr>
              <a:t>④肺部或全身疾病累及胸膜，如肺梗死、肺炎、尿毒症等</a:t>
            </a:r>
            <a:endParaRPr sz="3000" dirty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一、胸部的体表标志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>
              <a:defRPr/>
            </a:pPr>
            <a:r>
              <a:rPr dirty="0" smtClean="0">
                <a:latin typeface="Arial" charset="0"/>
                <a:ea typeface="宋体" charset="-122"/>
              </a:rPr>
              <a:t>侧胸的体表标志</a:t>
            </a:r>
            <a:endParaRPr lang="en-US" dirty="0">
              <a:latin typeface="Arial" charset="0"/>
            </a:endParaRPr>
          </a:p>
          <a:p>
            <a:pPr lvl="1">
              <a:buFont typeface="Wingdings" pitchFamily="2" charset="2"/>
              <a:buNone/>
              <a:defRPr/>
            </a:pPr>
            <a:endParaRPr lang="en-US" dirty="0">
              <a:latin typeface="Arial" charset="0"/>
            </a:endParaRPr>
          </a:p>
          <a:p>
            <a:pPr>
              <a:defRPr/>
            </a:pPr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7173" name="Picture 9" descr="图片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60848"/>
            <a:ext cx="3008313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一、胸部的体表标志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>
              <a:defRPr/>
            </a:pPr>
            <a:r>
              <a:rPr dirty="0" smtClean="0">
                <a:latin typeface="Arial" charset="0"/>
                <a:ea typeface="宋体" charset="-122"/>
              </a:rPr>
              <a:t>背部的体表标志</a:t>
            </a:r>
            <a:endParaRPr lang="en-US" dirty="0">
              <a:latin typeface="Arial" charset="0"/>
            </a:endParaRPr>
          </a:p>
          <a:p>
            <a:pPr lvl="1">
              <a:buFont typeface="Wingdings" pitchFamily="2" charset="2"/>
              <a:buNone/>
              <a:defRPr/>
            </a:pPr>
            <a:endParaRPr lang="en-US" dirty="0">
              <a:latin typeface="Arial" charset="0"/>
            </a:endParaRPr>
          </a:p>
          <a:p>
            <a:pPr>
              <a:defRPr/>
            </a:pPr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8197" name="Picture 10" descr="图3-1-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4537075" cy="352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二、视诊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>
                <a:ea typeface="宋体" charset="-122"/>
              </a:rPr>
              <a:t>胸廓外形</a:t>
            </a:r>
            <a:endParaRPr lang="en-US" altLang="zh-CN" dirty="0" smtClean="0">
              <a:ea typeface="宋体" charset="-122"/>
            </a:endParaRPr>
          </a:p>
          <a:p>
            <a:pPr lvl="1">
              <a:defRPr/>
            </a:pPr>
            <a:r>
              <a:rPr>
                <a:latin typeface="Arial" charset="0"/>
                <a:ea typeface="宋体" charset="-122"/>
              </a:rPr>
              <a:t>正常胸廓外形：大致对称、呈椭圆形、前后径与左右径比为</a:t>
            </a:r>
            <a:r>
              <a:rPr lang="en-US" altLang="zh-CN">
                <a:latin typeface="Arial" charset="0"/>
                <a:ea typeface="宋体" charset="-122"/>
              </a:rPr>
              <a:t>1:1.5</a:t>
            </a:r>
            <a:endParaRPr lang="en-US">
              <a:latin typeface="Arial" charset="0"/>
            </a:endParaRPr>
          </a:p>
          <a:p>
            <a:pPr lvl="1">
              <a:defRPr/>
            </a:pPr>
            <a:r>
              <a:rPr>
                <a:latin typeface="Arial" charset="0"/>
                <a:ea typeface="宋体" charset="-122"/>
              </a:rPr>
              <a:t>异常胸廓外形：扁平胸、桶状胸、佝偻病胸</a:t>
            </a:r>
            <a:endParaRPr lang="en-US">
              <a:latin typeface="Arial" charset="0"/>
            </a:endParaRPr>
          </a:p>
          <a:p>
            <a:pPr>
              <a:defRPr/>
            </a:pPr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9221" name="Picture 2" descr="图片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429000"/>
            <a:ext cx="4103687" cy="29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二、视诊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胸</a:t>
            </a:r>
            <a:r>
              <a:rPr lang="zh-CN" altLang="zh-CN" dirty="0"/>
              <a:t>壁皮肤</a:t>
            </a:r>
          </a:p>
          <a:p>
            <a:pPr lvl="1"/>
            <a:r>
              <a:rPr lang="zh-CN" altLang="zh-CN" dirty="0" smtClean="0"/>
              <a:t>胸</a:t>
            </a:r>
            <a:r>
              <a:rPr lang="zh-CN" altLang="zh-CN" dirty="0"/>
              <a:t>壁</a:t>
            </a:r>
            <a:r>
              <a:rPr lang="zh-CN" altLang="zh-CN" dirty="0" smtClean="0"/>
              <a:t>静脉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注意有无</a:t>
            </a:r>
            <a:r>
              <a:rPr lang="zh-CN" altLang="zh-CN" dirty="0" smtClean="0"/>
              <a:t>静脉</a:t>
            </a:r>
            <a:r>
              <a:rPr lang="zh-CN" altLang="zh-CN" dirty="0"/>
              <a:t>充盈或曲</a:t>
            </a:r>
            <a:r>
              <a:rPr lang="zh-CN" altLang="zh-CN" dirty="0" smtClean="0"/>
              <a:t>张</a:t>
            </a:r>
            <a:endParaRPr lang="zh-CN" altLang="zh-CN" dirty="0"/>
          </a:p>
          <a:p>
            <a:pPr lvl="1"/>
            <a:r>
              <a:rPr lang="zh-CN" altLang="zh-CN" dirty="0" smtClean="0"/>
              <a:t>皮</a:t>
            </a:r>
            <a:r>
              <a:rPr lang="zh-CN" altLang="zh-CN" dirty="0"/>
              <a:t>下气</a:t>
            </a:r>
            <a:r>
              <a:rPr lang="zh-CN" altLang="zh-CN" dirty="0" smtClean="0"/>
              <a:t>肿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常见于</a:t>
            </a:r>
            <a:r>
              <a:rPr lang="zh-CN" altLang="zh-CN" dirty="0"/>
              <a:t>肺、气管或胸膜受损后，气体自病变部位逸出至皮下所</a:t>
            </a:r>
            <a:r>
              <a:rPr lang="zh-CN" altLang="zh-CN" dirty="0" smtClean="0"/>
              <a:t>致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25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二、视诊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>
                <a:latin typeface="Arial" charset="0"/>
                <a:ea typeface="宋体" charset="-122"/>
              </a:rPr>
              <a:t>呼吸运动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1">
              <a:defRPr/>
            </a:pPr>
            <a:r>
              <a:rPr lang="zh-CN" altLang="en-US" dirty="0" smtClean="0">
                <a:latin typeface="Arial" charset="0"/>
                <a:ea typeface="宋体" charset="-122"/>
              </a:rPr>
              <a:t>呼吸运动类型</a:t>
            </a:r>
            <a:endParaRPr lang="en-US" altLang="zh-CN" dirty="0" smtClean="0">
              <a:ea typeface="宋体" charset="-122"/>
            </a:endParaRPr>
          </a:p>
          <a:p>
            <a:pPr lvl="2">
              <a:defRPr/>
            </a:pPr>
            <a:r>
              <a:rPr dirty="0">
                <a:latin typeface="Arial" charset="0"/>
                <a:ea typeface="宋体" charset="-122"/>
              </a:rPr>
              <a:t>胸式呼吸</a:t>
            </a:r>
            <a:endParaRPr lang="en-US" altLang="zh-CN" dirty="0">
              <a:latin typeface="Arial" charset="0"/>
              <a:ea typeface="宋体" charset="-122"/>
            </a:endParaRPr>
          </a:p>
          <a:p>
            <a:pPr lvl="2">
              <a:defRPr/>
            </a:pPr>
            <a:r>
              <a:rPr dirty="0">
                <a:latin typeface="Arial" charset="0"/>
                <a:ea typeface="宋体" charset="-122"/>
              </a:rPr>
              <a:t>腹式呼吸</a:t>
            </a:r>
            <a:endParaRPr lang="en-US" dirty="0">
              <a:latin typeface="Arial" charset="0"/>
            </a:endParaRPr>
          </a:p>
          <a:p>
            <a:pPr>
              <a:defRPr/>
            </a:pPr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6" name="云形标注 5"/>
          <p:cNvSpPr/>
          <p:nvPr/>
        </p:nvSpPr>
        <p:spPr>
          <a:xfrm flipH="1" flipV="1">
            <a:off x="4284663" y="1412875"/>
            <a:ext cx="4248150" cy="3384550"/>
          </a:xfrm>
          <a:prstGeom prst="cloudCallout">
            <a:avLst>
              <a:gd name="adj1" fmla="val 78918"/>
              <a:gd name="adj2" fmla="val 17378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anchor="ctr"/>
          <a:lstStyle/>
          <a:p>
            <a:pPr marL="0" lvl="1">
              <a:defRPr/>
            </a:pPr>
            <a:endParaRPr lang="zh-CN" altLang="en-US" sz="2000" dirty="0">
              <a:solidFill>
                <a:srgbClr val="1D1496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云形标注 6"/>
          <p:cNvSpPr/>
          <p:nvPr/>
        </p:nvSpPr>
        <p:spPr>
          <a:xfrm flipV="1">
            <a:off x="971600" y="3573016"/>
            <a:ext cx="3671887" cy="3097212"/>
          </a:xfrm>
          <a:prstGeom prst="cloudCallou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             </a:t>
            </a:r>
            <a:endParaRPr lang="zh-CN" altLang="en-US" dirty="0">
              <a:solidFill>
                <a:srgbClr val="002060"/>
              </a:solidFill>
            </a:endParaRPr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5076825" y="2446338"/>
            <a:ext cx="309562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000">
                <a:solidFill>
                  <a:srgbClr val="002060"/>
                </a:solidFill>
                <a:latin typeface="宋体" charset="-122"/>
              </a:rPr>
              <a:t>胸式呼吸</a:t>
            </a:r>
            <a:r>
              <a:rPr lang="zh-CN" altLang="en-US" sz="2000">
                <a:solidFill>
                  <a:srgbClr val="002060"/>
                </a:solidFill>
                <a:latin typeface="宋体" charset="-122"/>
              </a:rPr>
              <a:t>：</a:t>
            </a:r>
            <a:r>
              <a:rPr lang="zh-CN" altLang="zh-CN" sz="2000">
                <a:solidFill>
                  <a:srgbClr val="002060"/>
                </a:solidFill>
                <a:latin typeface="宋体" charset="-122"/>
              </a:rPr>
              <a:t>以肋间肌运动为主的呼吸</a:t>
            </a:r>
            <a:r>
              <a:rPr lang="zh-CN" altLang="en-US" sz="2000">
                <a:solidFill>
                  <a:srgbClr val="002060"/>
                </a:solidFill>
                <a:latin typeface="宋体" charset="-122"/>
              </a:rPr>
              <a:t>。</a:t>
            </a:r>
            <a:endParaRPr lang="en-US" altLang="zh-CN" sz="2000">
              <a:solidFill>
                <a:srgbClr val="002060"/>
              </a:solidFill>
              <a:latin typeface="宋体" charset="-122"/>
            </a:endParaRPr>
          </a:p>
          <a:p>
            <a:pPr eaLnBrk="1" hangingPunct="1"/>
            <a:r>
              <a:rPr lang="zh-CN" altLang="zh-CN" sz="2000">
                <a:solidFill>
                  <a:srgbClr val="002060"/>
                </a:solidFill>
                <a:latin typeface="宋体" charset="-122"/>
              </a:rPr>
              <a:t>表现为胸廓上部运动幅度较大，成年女性多以此种呼吸为主</a:t>
            </a:r>
            <a:r>
              <a:rPr lang="zh-CN" altLang="en-US" sz="2000">
                <a:solidFill>
                  <a:srgbClr val="002060"/>
                </a:solidFill>
                <a:latin typeface="宋体" charset="-122"/>
              </a:rPr>
              <a:t>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8135" y="4149080"/>
            <a:ext cx="2663825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2000" dirty="0">
                <a:solidFill>
                  <a:schemeClr val="tx1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腹式呼吸</a:t>
            </a:r>
            <a:r>
              <a:rPr lang="zh-CN" altLang="en-US" sz="2000" dirty="0">
                <a:solidFill>
                  <a:schemeClr val="tx1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：</a:t>
            </a:r>
            <a:r>
              <a:rPr lang="zh-CN" altLang="zh-CN" sz="2000" dirty="0">
                <a:solidFill>
                  <a:schemeClr val="tx1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以膈肌运动为主的呼吸</a:t>
            </a:r>
            <a:r>
              <a:rPr lang="zh-CN" altLang="en-US" sz="2000" dirty="0">
                <a:solidFill>
                  <a:schemeClr val="tx1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000" dirty="0">
              <a:solidFill>
                <a:schemeClr val="tx1">
                  <a:lumMod val="75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>
              <a:defRPr/>
            </a:pPr>
            <a:r>
              <a:rPr lang="zh-CN" altLang="zh-CN" sz="2000" dirty="0">
                <a:solidFill>
                  <a:schemeClr val="tx1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表现为胸廓下部及上腹部的运动幅度增大</a:t>
            </a:r>
            <a:r>
              <a:rPr lang="zh-CN" altLang="en-US" sz="2000" dirty="0">
                <a:solidFill>
                  <a:schemeClr val="tx1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zh-CN" sz="2000" dirty="0">
                <a:solidFill>
                  <a:schemeClr val="tx1">
                    <a:lumMod val="75000"/>
                  </a:schemeClr>
                </a:solidFill>
                <a:latin typeface="宋体" pitchFamily="2" charset="-122"/>
                <a:ea typeface="宋体" pitchFamily="2" charset="-122"/>
              </a:rPr>
              <a:t>成年男性和儿童多以腹式呼吸为主。</a:t>
            </a:r>
            <a:endParaRPr lang="zh-CN" altLang="en-US" sz="2000" dirty="0">
              <a:solidFill>
                <a:schemeClr val="tx1">
                  <a:lumMod val="75000"/>
                </a:schemeClr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二、视诊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38"/>
            <a:ext cx="8610600" cy="5033962"/>
          </a:xfrm>
        </p:spPr>
        <p:txBody>
          <a:bodyPr/>
          <a:lstStyle/>
          <a:p>
            <a:pPr lvl="1"/>
            <a:r>
              <a:rPr lang="zh-CN" altLang="en-US" dirty="0">
                <a:ea typeface="宋体" charset="-122"/>
              </a:rPr>
              <a:t>呼吸频率和幅度</a:t>
            </a:r>
            <a:endParaRPr lang="en-US" altLang="zh-CN" dirty="0">
              <a:ea typeface="宋体" charset="-122"/>
            </a:endParaRPr>
          </a:p>
          <a:p>
            <a:pPr lvl="2"/>
            <a:r>
              <a:rPr dirty="0" smtClean="0">
                <a:ea typeface="宋体" charset="-122"/>
              </a:rPr>
              <a:t>正常</a:t>
            </a:r>
            <a:r>
              <a:rPr lang="zh-CN" altLang="en-US" dirty="0" smtClean="0">
                <a:ea typeface="宋体" charset="-122"/>
              </a:rPr>
              <a:t>表现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altLang="zh-CN" dirty="0" smtClean="0">
                <a:ea typeface="宋体" charset="-122"/>
              </a:rPr>
              <a:t>成人</a:t>
            </a:r>
            <a:r>
              <a:rPr dirty="0" smtClean="0">
                <a:ea typeface="宋体" charset="-122"/>
              </a:rPr>
              <a:t>在</a:t>
            </a:r>
            <a:r>
              <a:rPr altLang="zh-CN" dirty="0" smtClean="0">
                <a:ea typeface="宋体" charset="-122"/>
              </a:rPr>
              <a:t>静息状态下呼吸频率为</a:t>
            </a:r>
            <a:r>
              <a:rPr lang="en-US" altLang="zh-CN" dirty="0">
                <a:ea typeface="宋体" charset="-122"/>
              </a:rPr>
              <a:t>16</a:t>
            </a:r>
            <a:r>
              <a:rPr altLang="zh-CN" dirty="0">
                <a:ea typeface="宋体" charset="-122"/>
              </a:rPr>
              <a:t>～</a:t>
            </a:r>
            <a:r>
              <a:rPr lang="en-US" altLang="zh-CN" dirty="0">
                <a:ea typeface="宋体" charset="-122"/>
              </a:rPr>
              <a:t>20</a:t>
            </a:r>
            <a:r>
              <a:rPr altLang="zh-CN" dirty="0">
                <a:ea typeface="宋体" charset="-122"/>
              </a:rPr>
              <a:t>次</a:t>
            </a:r>
            <a:r>
              <a:rPr lang="en-US" altLang="zh-CN" dirty="0">
                <a:ea typeface="宋体" charset="-122"/>
              </a:rPr>
              <a:t>/</a:t>
            </a:r>
            <a:r>
              <a:rPr altLang="zh-CN" dirty="0">
                <a:ea typeface="宋体" charset="-122"/>
              </a:rPr>
              <a:t>分，呼吸与脉搏之比为</a:t>
            </a:r>
            <a:r>
              <a:rPr lang="en-US" altLang="zh-CN" dirty="0">
                <a:ea typeface="宋体" charset="-122"/>
              </a:rPr>
              <a:t>1</a:t>
            </a:r>
            <a:r>
              <a:rPr altLang="zh-CN" dirty="0">
                <a:ea typeface="宋体" charset="-122"/>
              </a:rPr>
              <a:t>∶</a:t>
            </a:r>
            <a:r>
              <a:rPr lang="en-US" altLang="zh-CN" dirty="0">
                <a:ea typeface="宋体" charset="-122"/>
              </a:rPr>
              <a:t>4</a:t>
            </a:r>
            <a:r>
              <a:rPr dirty="0">
                <a:ea typeface="宋体" charset="-122"/>
              </a:rPr>
              <a:t>。</a:t>
            </a:r>
            <a:endParaRPr lang="en-US" altLang="zh-CN" dirty="0">
              <a:ea typeface="宋体" charset="-122"/>
            </a:endParaRPr>
          </a:p>
          <a:p>
            <a:pPr lvl="2"/>
            <a:r>
              <a:rPr lang="zh-CN" altLang="en-US" dirty="0" smtClean="0">
                <a:latin typeface="Arial" charset="0"/>
                <a:ea typeface="宋体" charset="-122"/>
              </a:rPr>
              <a:t>常见</a:t>
            </a:r>
            <a:r>
              <a:rPr dirty="0" smtClean="0">
                <a:latin typeface="Arial" charset="0"/>
                <a:ea typeface="宋体" charset="-122"/>
              </a:rPr>
              <a:t>异常</a:t>
            </a:r>
            <a:endParaRPr lang="en-US" dirty="0" smtClean="0">
              <a:latin typeface="Arial" charset="0"/>
              <a:ea typeface="宋体" charset="-122"/>
            </a:endParaRPr>
          </a:p>
          <a:p>
            <a:pPr lvl="3"/>
            <a:r>
              <a:rPr lang="zh-CN" altLang="zh-CN" dirty="0">
                <a:ea typeface="宋体" charset="-122"/>
              </a:rPr>
              <a:t>呼吸过速</a:t>
            </a:r>
            <a:r>
              <a:rPr lang="zh-CN" altLang="en-US" dirty="0" smtClean="0">
                <a:ea typeface="宋体" charset="-122"/>
              </a:rPr>
              <a:t>：</a:t>
            </a:r>
            <a:r>
              <a:rPr lang="zh-CN" altLang="zh-CN" dirty="0" smtClean="0">
                <a:ea typeface="宋体" charset="-122"/>
              </a:rPr>
              <a:t>呼吸频率超过</a:t>
            </a:r>
            <a:r>
              <a:rPr lang="en-US" altLang="zh-CN" dirty="0" smtClean="0">
                <a:ea typeface="宋体" charset="-122"/>
              </a:rPr>
              <a:t>24</a:t>
            </a:r>
            <a:r>
              <a:rPr lang="zh-CN" altLang="zh-CN" dirty="0" smtClean="0">
                <a:ea typeface="宋体" charset="-122"/>
              </a:rPr>
              <a:t>次</a:t>
            </a:r>
            <a:r>
              <a:rPr lang="en-US" altLang="zh-CN" dirty="0" smtClean="0">
                <a:ea typeface="宋体" charset="-122"/>
              </a:rPr>
              <a:t>/</a:t>
            </a:r>
            <a:r>
              <a:rPr lang="zh-CN" altLang="zh-CN" dirty="0" smtClean="0">
                <a:ea typeface="宋体" charset="-122"/>
              </a:rPr>
              <a:t>分</a:t>
            </a:r>
            <a:endParaRPr lang="en-US" altLang="zh-CN" dirty="0">
              <a:ea typeface="宋体" charset="-122"/>
            </a:endParaRPr>
          </a:p>
          <a:p>
            <a:pPr lvl="3"/>
            <a:r>
              <a:rPr lang="zh-CN" altLang="zh-CN" dirty="0">
                <a:ea typeface="宋体" charset="-122"/>
              </a:rPr>
              <a:t>呼吸过缓</a:t>
            </a:r>
            <a:r>
              <a:rPr lang="zh-CN" altLang="en-US" dirty="0">
                <a:ea typeface="宋体" charset="-122"/>
              </a:rPr>
              <a:t>：</a:t>
            </a:r>
            <a:r>
              <a:rPr lang="zh-CN" altLang="zh-CN" dirty="0">
                <a:ea typeface="宋体" charset="-122"/>
              </a:rPr>
              <a:t>呼吸频率低于</a:t>
            </a:r>
            <a:r>
              <a:rPr lang="en-US" altLang="zh-CN" dirty="0">
                <a:ea typeface="宋体" charset="-122"/>
              </a:rPr>
              <a:t>12</a:t>
            </a:r>
            <a:r>
              <a:rPr lang="zh-CN" altLang="zh-CN" dirty="0">
                <a:ea typeface="宋体" charset="-122"/>
              </a:rPr>
              <a:t>次</a:t>
            </a:r>
            <a:r>
              <a:rPr lang="en-US" altLang="zh-CN" dirty="0">
                <a:ea typeface="宋体" charset="-122"/>
              </a:rPr>
              <a:t>/</a:t>
            </a:r>
            <a:r>
              <a:rPr lang="zh-CN" altLang="zh-CN" dirty="0" smtClean="0">
                <a:ea typeface="宋体" charset="-122"/>
              </a:rPr>
              <a:t>分</a:t>
            </a:r>
            <a:endParaRPr lang="en-US" altLang="zh-CN" dirty="0">
              <a:ea typeface="宋体" charset="-122"/>
            </a:endParaRPr>
          </a:p>
          <a:p>
            <a:pPr lvl="3"/>
            <a:r>
              <a:rPr lang="zh-CN" altLang="zh-CN" dirty="0">
                <a:ea typeface="宋体" charset="-122"/>
              </a:rPr>
              <a:t>呼吸浅</a:t>
            </a:r>
            <a:r>
              <a:rPr lang="zh-CN" altLang="zh-CN" dirty="0" smtClean="0">
                <a:ea typeface="宋体" charset="-122"/>
              </a:rPr>
              <a:t>快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zh-CN" dirty="0" smtClean="0">
                <a:ea typeface="宋体" charset="-122"/>
              </a:rPr>
              <a:t>呼吸</a:t>
            </a:r>
            <a:r>
              <a:rPr lang="zh-CN" altLang="zh-CN" dirty="0">
                <a:ea typeface="宋体" charset="-122"/>
              </a:rPr>
              <a:t>深</a:t>
            </a:r>
            <a:r>
              <a:rPr lang="zh-CN" altLang="zh-CN" dirty="0" smtClean="0">
                <a:ea typeface="宋体" charset="-122"/>
              </a:rPr>
              <a:t>快</a:t>
            </a:r>
            <a:endParaRPr lang="en-US" altLang="zh-CN" dirty="0" smtClean="0">
              <a:ea typeface="宋体" charset="-122"/>
            </a:endParaRPr>
          </a:p>
          <a:p>
            <a:pPr lvl="3"/>
            <a:r>
              <a:rPr lang="zh-CN" altLang="zh-CN" dirty="0" smtClean="0">
                <a:ea typeface="宋体" charset="-122"/>
              </a:rPr>
              <a:t>呼吸</a:t>
            </a:r>
            <a:r>
              <a:rPr lang="zh-CN" altLang="zh-CN" dirty="0">
                <a:ea typeface="宋体" charset="-122"/>
              </a:rPr>
              <a:t>浅</a:t>
            </a:r>
            <a:r>
              <a:rPr lang="zh-CN" altLang="zh-CN" dirty="0" smtClean="0">
                <a:ea typeface="宋体" charset="-122"/>
              </a:rPr>
              <a:t>慢</a:t>
            </a:r>
            <a:endParaRPr lang="en-US" altLang="zh-CN" dirty="0">
              <a:latin typeface="Arial" charset="0"/>
              <a:ea typeface="宋体" charset="-122"/>
            </a:endParaRPr>
          </a:p>
          <a:p>
            <a:pPr lvl="1"/>
            <a:endParaRPr lang="en-US" altLang="zh-CN" dirty="0">
              <a:latin typeface="Arial" charset="0"/>
              <a:ea typeface="宋体" charset="-122"/>
            </a:endParaRPr>
          </a:p>
          <a:p>
            <a:pPr>
              <a:buFont typeface="Wingdings" pitchFamily="2" charset="2"/>
              <a:buNone/>
            </a:pPr>
            <a:endParaRPr lang="zh-CN" altLang="en-US" dirty="0" smtClean="0">
              <a:solidFill>
                <a:srgbClr val="161616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1024</TotalTime>
  <Pages>0</Pages>
  <Words>1681</Words>
  <Characters>0</Characters>
  <Application>Microsoft Office PowerPoint</Application>
  <DocSecurity>0</DocSecurity>
  <PresentationFormat>全屏显示(4:3)</PresentationFormat>
  <Lines>0</Lines>
  <Paragraphs>285</Paragraphs>
  <Slides>34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课件模板</vt:lpstr>
      <vt:lpstr>第四节  胸廓与肺评估</vt:lpstr>
      <vt:lpstr>评估的主要内容</vt:lpstr>
      <vt:lpstr>一、胸部的体表标志</vt:lpstr>
      <vt:lpstr>一、胸部的体表标志</vt:lpstr>
      <vt:lpstr>一、胸部的体表标志</vt:lpstr>
      <vt:lpstr>二、视诊</vt:lpstr>
      <vt:lpstr>二、视诊</vt:lpstr>
      <vt:lpstr>二、视诊</vt:lpstr>
      <vt:lpstr>二、视诊</vt:lpstr>
      <vt:lpstr>二、视诊</vt:lpstr>
      <vt:lpstr>二、视诊</vt:lpstr>
      <vt:lpstr>三、触诊</vt:lpstr>
      <vt:lpstr>三、触诊</vt:lpstr>
      <vt:lpstr>三、触诊</vt:lpstr>
      <vt:lpstr>三、触诊</vt:lpstr>
      <vt:lpstr>四、叩诊</vt:lpstr>
      <vt:lpstr>四、叩诊：肺部叩诊音</vt:lpstr>
      <vt:lpstr>四、叩诊</vt:lpstr>
      <vt:lpstr>四、叩诊</vt:lpstr>
      <vt:lpstr>四、叩诊</vt:lpstr>
      <vt:lpstr>五、听诊</vt:lpstr>
      <vt:lpstr>五、听诊</vt:lpstr>
      <vt:lpstr>五、听诊</vt:lpstr>
      <vt:lpstr>五、听诊</vt:lpstr>
      <vt:lpstr>五、听诊</vt:lpstr>
      <vt:lpstr>五、听诊</vt:lpstr>
      <vt:lpstr>五、听诊</vt:lpstr>
      <vt:lpstr>五、听诊</vt:lpstr>
      <vt:lpstr>五、听诊</vt:lpstr>
      <vt:lpstr>五、听诊</vt:lpstr>
      <vt:lpstr>五、听诊</vt:lpstr>
      <vt:lpstr>五、听诊</vt:lpstr>
      <vt:lpstr>五、听诊</vt:lpstr>
      <vt:lpstr>五、听诊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115</cp:revision>
  <cp:lastPrinted>1899-12-30T00:00:00Z</cp:lastPrinted>
  <dcterms:created xsi:type="dcterms:W3CDTF">2008-12-16T07:41:38Z</dcterms:created>
  <dcterms:modified xsi:type="dcterms:W3CDTF">2015-12-11T01:59:49Z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